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</p:sldMasterIdLst>
  <p:notesMasterIdLst>
    <p:notesMasterId r:id="rId37"/>
  </p:notesMasterIdLst>
  <p:handoutMasterIdLst>
    <p:handoutMasterId r:id="rId38"/>
  </p:handoutMasterIdLst>
  <p:sldIdLst>
    <p:sldId id="282" r:id="rId3"/>
    <p:sldId id="335" r:id="rId4"/>
    <p:sldId id="336" r:id="rId5"/>
    <p:sldId id="338" r:id="rId6"/>
    <p:sldId id="312" r:id="rId7"/>
    <p:sldId id="350" r:id="rId8"/>
    <p:sldId id="340" r:id="rId9"/>
    <p:sldId id="341" r:id="rId10"/>
    <p:sldId id="339" r:id="rId11"/>
    <p:sldId id="321" r:id="rId12"/>
    <p:sldId id="322" r:id="rId13"/>
    <p:sldId id="314" r:id="rId14"/>
    <p:sldId id="316" r:id="rId15"/>
    <p:sldId id="317" r:id="rId16"/>
    <p:sldId id="344" r:id="rId17"/>
    <p:sldId id="345" r:id="rId18"/>
    <p:sldId id="346" r:id="rId19"/>
    <p:sldId id="318" r:id="rId20"/>
    <p:sldId id="347" r:id="rId21"/>
    <p:sldId id="342" r:id="rId22"/>
    <p:sldId id="324" r:id="rId23"/>
    <p:sldId id="320" r:id="rId24"/>
    <p:sldId id="325" r:id="rId25"/>
    <p:sldId id="326" r:id="rId26"/>
    <p:sldId id="329" r:id="rId27"/>
    <p:sldId id="328" r:id="rId28"/>
    <p:sldId id="343" r:id="rId29"/>
    <p:sldId id="327" r:id="rId30"/>
    <p:sldId id="330" r:id="rId31"/>
    <p:sldId id="332" r:id="rId32"/>
    <p:sldId id="334" r:id="rId33"/>
    <p:sldId id="348" r:id="rId34"/>
    <p:sldId id="349" r:id="rId35"/>
    <p:sldId id="279" r:id="rId36"/>
  </p:sldIdLst>
  <p:sldSz cx="9906000" cy="6858000" type="A4"/>
  <p:notesSz cx="6731000" cy="9855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sz="2500" kern="1200">
        <a:solidFill>
          <a:srgbClr val="5CA717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500" kern="1200">
        <a:solidFill>
          <a:srgbClr val="5CA717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500" kern="1200">
        <a:solidFill>
          <a:srgbClr val="5CA717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500" kern="1200">
        <a:solidFill>
          <a:srgbClr val="5CA717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500" kern="1200">
        <a:solidFill>
          <a:srgbClr val="5CA717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500" kern="1200">
        <a:solidFill>
          <a:srgbClr val="5CA717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500" kern="1200">
        <a:solidFill>
          <a:srgbClr val="5CA717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500" kern="1200">
        <a:solidFill>
          <a:srgbClr val="5CA717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500" kern="1200">
        <a:solidFill>
          <a:srgbClr val="5CA717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32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E67"/>
    <a:srgbClr val="006E51"/>
    <a:srgbClr val="8D909B"/>
    <a:srgbClr val="5CA717"/>
    <a:srgbClr val="000000"/>
    <a:srgbClr val="008A46"/>
    <a:srgbClr val="006C53"/>
    <a:srgbClr val="00A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5679" autoAdjust="0"/>
  </p:normalViewPr>
  <p:slideViewPr>
    <p:cSldViewPr>
      <p:cViewPr varScale="1">
        <p:scale>
          <a:sx n="107" d="100"/>
          <a:sy n="107" d="100"/>
        </p:scale>
        <p:origin x="2064" y="168"/>
      </p:cViewPr>
      <p:guideLst>
        <p:guide orient="horz" pos="243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0000" y="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2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0000" y="93726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charset="0"/>
              </a:defRPr>
            </a:lvl1pPr>
          </a:lstStyle>
          <a:p>
            <a:pPr>
              <a:defRPr/>
            </a:pPr>
            <a:fld id="{09FE01EE-4F07-3346-85CE-52C853803EAC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3175" y="0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96913" y="739775"/>
            <a:ext cx="5338762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100" y="4681538"/>
            <a:ext cx="5384800" cy="4433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61488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pitchFamily="18" charset="0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3175" y="9361488"/>
            <a:ext cx="291623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charset="0"/>
              </a:defRPr>
            </a:lvl1pPr>
          </a:lstStyle>
          <a:p>
            <a:pPr>
              <a:defRPr/>
            </a:pPr>
            <a:fld id="{3EF6AA8F-07CB-1048-8E38-9504B54BCBB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ockwel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4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Rockwell" charset="0"/>
                <a:ea typeface="Arial" charset="0"/>
                <a:cs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Rockwell" charset="0"/>
                <a:ea typeface="Arial" charset="0"/>
                <a:cs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Rockwell" charset="0"/>
                <a:ea typeface="Arial" charset="0"/>
                <a:cs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Rockwell" charset="0"/>
                <a:ea typeface="Arial" charset="0"/>
                <a:cs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Rockwel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Rockwell" charset="0"/>
                <a:ea typeface="Arial" charset="0"/>
                <a:cs typeface="Arial" charset="0"/>
              </a:defRPr>
            </a:lvl9pPr>
          </a:lstStyle>
          <a:p>
            <a:pPr>
              <a:spcBef>
                <a:spcPct val="0"/>
              </a:spcBef>
            </a:pPr>
            <a:fld id="{E353C5A9-72DE-8E48-A819-4E06395E64DD}" type="slidenum">
              <a:rPr lang="en-GB" altLang="en-US">
                <a:ea typeface="ＭＳ Ｐゴシック" charset="-128"/>
              </a:rPr>
              <a:pPr>
                <a:spcBef>
                  <a:spcPct val="0"/>
                </a:spcBef>
              </a:pPr>
              <a:t>34</a:t>
            </a:fld>
            <a:endParaRPr lang="en-GB" altLang="en-US">
              <a:ea typeface="ＭＳ Ｐゴシック" charset="-128"/>
            </a:endParaRPr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fr-F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logo.bmp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3"/>
          <a:stretch>
            <a:fillRect/>
          </a:stretch>
        </p:blipFill>
        <p:spPr bwMode="auto">
          <a:xfrm>
            <a:off x="7905750" y="392113"/>
            <a:ext cx="1584325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057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419600"/>
            <a:ext cx="59436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38068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4986338"/>
            <a:ext cx="5943600" cy="3476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0921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76581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7658100" cy="3657599"/>
          </a:xfrm>
          <a:prstGeom prst="rect">
            <a:avLst/>
          </a:prstGeom>
        </p:spPr>
        <p:txBody>
          <a:bodyPr vert="eaVert"/>
          <a:lstStyle>
            <a:lvl1pPr>
              <a:buClr>
                <a:srgbClr val="5CA717"/>
              </a:buClr>
              <a:defRPr/>
            </a:lvl1pPr>
            <a:lvl2pPr>
              <a:buClr>
                <a:srgbClr val="5CA717"/>
              </a:buClr>
              <a:defRPr/>
            </a:lvl2pPr>
            <a:lvl3pPr>
              <a:buClr>
                <a:srgbClr val="5CA717"/>
              </a:buClr>
              <a:defRPr/>
            </a:lvl3pPr>
            <a:lvl4pPr>
              <a:buClr>
                <a:srgbClr val="5CA717"/>
              </a:buClr>
              <a:defRPr/>
            </a:lvl4pPr>
            <a:lvl5pPr>
              <a:buClr>
                <a:srgbClr val="5CA71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9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00800" y="274638"/>
            <a:ext cx="1752600" cy="5135562"/>
          </a:xfrm>
          <a:prstGeom prst="rect">
            <a:avLst/>
          </a:prstGeo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5600700" cy="5135561"/>
          </a:xfrm>
          <a:prstGeom prst="rect">
            <a:avLst/>
          </a:prstGeom>
        </p:spPr>
        <p:txBody>
          <a:bodyPr vert="eaVert"/>
          <a:lstStyle>
            <a:lvl1pPr>
              <a:buClr>
                <a:srgbClr val="5CA717"/>
              </a:buClr>
              <a:defRPr/>
            </a:lvl1pPr>
            <a:lvl2pPr>
              <a:buClr>
                <a:srgbClr val="5CA717"/>
              </a:buClr>
              <a:defRPr/>
            </a:lvl2pPr>
            <a:lvl3pPr>
              <a:buClr>
                <a:srgbClr val="5CA717"/>
              </a:buClr>
              <a:defRPr/>
            </a:lvl3pPr>
            <a:lvl4pPr>
              <a:buClr>
                <a:srgbClr val="5CA717"/>
              </a:buClr>
              <a:defRPr/>
            </a:lvl4pPr>
            <a:lvl5pPr>
              <a:buClr>
                <a:srgbClr val="5CA717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813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535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95300" y="1600201"/>
            <a:ext cx="8915400" cy="3657600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/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25036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92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14886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46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05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 bwMode="auto">
          <a:xfrm>
            <a:off x="495300" y="6524625"/>
            <a:ext cx="8915400" cy="0"/>
          </a:xfrm>
          <a:prstGeom prst="line">
            <a:avLst/>
          </a:prstGeom>
          <a:ln w="12700">
            <a:solidFill>
              <a:srgbClr val="006E51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7266012" cy="1143000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Rockwell" pitchFamily="18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709120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>
                <a:latin typeface="Rockwell" pitchFamily="18" charset="0"/>
              </a:defRPr>
            </a:lvl1pPr>
            <a:lvl2pPr>
              <a:buClr>
                <a:srgbClr val="5CA717"/>
              </a:buClr>
              <a:defRPr>
                <a:latin typeface="Rockwell" pitchFamily="18" charset="0"/>
              </a:defRPr>
            </a:lvl2pPr>
            <a:lvl3pPr>
              <a:buClr>
                <a:srgbClr val="5CA717"/>
              </a:buClr>
              <a:defRPr>
                <a:latin typeface="Rockwell" pitchFamily="18" charset="0"/>
              </a:defRPr>
            </a:lvl3pPr>
            <a:lvl4pPr>
              <a:buClr>
                <a:srgbClr val="5CA717"/>
              </a:buClr>
              <a:defRPr>
                <a:latin typeface="Rockwell" pitchFamily="18" charset="0"/>
              </a:defRPr>
            </a:lvl4pPr>
            <a:lvl5pPr>
              <a:buClr>
                <a:srgbClr val="5CA717"/>
              </a:buClr>
              <a:defRPr>
                <a:latin typeface="Rockwell" pitchFamily="18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9056688" y="6551613"/>
            <a:ext cx="433387" cy="201612"/>
          </a:xfrm>
          <a:prstGeom prst="rect">
            <a:avLst/>
          </a:prstGeom>
        </p:spPr>
        <p:txBody>
          <a:bodyPr/>
          <a:lstStyle>
            <a:lvl1pPr algn="r" eaLnBrk="1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1400">
                <a:solidFill>
                  <a:srgbClr val="8D909B"/>
                </a:solidFill>
              </a:defRPr>
            </a:lvl1pPr>
          </a:lstStyle>
          <a:p>
            <a:pPr>
              <a:defRPr/>
            </a:pPr>
            <a:fld id="{ECD07165-84F7-CA43-A23D-4BA278D9B84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02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76134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81396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705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68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3429000"/>
            <a:ext cx="8420100" cy="1981199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0"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927100"/>
            <a:ext cx="8420100" cy="25019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>
                <a:solidFill>
                  <a:srgbClr val="5CA717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390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638" y="1282699"/>
            <a:ext cx="8420100" cy="2146301"/>
          </a:xfrm>
          <a:prstGeom prst="rect">
            <a:avLst/>
          </a:prstGeom>
        </p:spPr>
        <p:txBody>
          <a:bodyPr vert="horz" anchor="b"/>
          <a:lstStyle>
            <a:lvl1pPr algn="l">
              <a:defRPr sz="4000" b="0"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638" y="3429000"/>
            <a:ext cx="8420100" cy="1828800"/>
          </a:xfrm>
          <a:prstGeom prst="rect">
            <a:avLst/>
          </a:prstGeom>
        </p:spPr>
        <p:txBody>
          <a:bodyPr vert="horz" anchor="t"/>
          <a:lstStyle>
            <a:lvl1pPr marL="0" indent="0">
              <a:buNone/>
              <a:defRPr sz="2400" b="1">
                <a:solidFill>
                  <a:srgbClr val="5CA717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3414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76581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3733799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2400"/>
            </a:lvl1pPr>
            <a:lvl2pPr>
              <a:buClr>
                <a:srgbClr val="5CA717"/>
              </a:buClr>
              <a:defRPr sz="2400"/>
            </a:lvl2pPr>
            <a:lvl3pPr>
              <a:buClr>
                <a:srgbClr val="5CA717"/>
              </a:buClr>
              <a:defRPr sz="2000"/>
            </a:lvl3pPr>
            <a:lvl4pPr>
              <a:buClr>
                <a:srgbClr val="5CA717"/>
              </a:buClr>
              <a:defRPr sz="1800"/>
            </a:lvl4pPr>
            <a:lvl5pPr>
              <a:buClr>
                <a:srgbClr val="5CA717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0" y="1600201"/>
            <a:ext cx="4381500" cy="3733800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2400"/>
            </a:lvl1pPr>
            <a:lvl2pPr>
              <a:buClr>
                <a:srgbClr val="5CA717"/>
              </a:buClr>
              <a:defRPr sz="2400"/>
            </a:lvl2pPr>
            <a:lvl3pPr>
              <a:buClr>
                <a:srgbClr val="5CA717"/>
              </a:buClr>
              <a:defRPr sz="2000"/>
            </a:lvl3pPr>
            <a:lvl4pPr>
              <a:buClr>
                <a:srgbClr val="5CA717"/>
              </a:buClr>
              <a:defRPr sz="1800"/>
            </a:lvl4pPr>
            <a:lvl5pPr>
              <a:buClr>
                <a:srgbClr val="5CA717"/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8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76581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solidFill>
                  <a:srgbClr val="5CA7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235325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2400"/>
            </a:lvl1pPr>
            <a:lvl2pPr>
              <a:buClr>
                <a:srgbClr val="5CA717"/>
              </a:buClr>
              <a:defRPr sz="2000"/>
            </a:lvl2pPr>
            <a:lvl3pPr>
              <a:buClr>
                <a:srgbClr val="5CA717"/>
              </a:buClr>
              <a:defRPr sz="1800"/>
            </a:lvl3pPr>
            <a:lvl4pPr>
              <a:buClr>
                <a:srgbClr val="5CA717"/>
              </a:buClr>
              <a:defRPr sz="1600"/>
            </a:lvl4pPr>
            <a:lvl5pPr>
              <a:buClr>
                <a:srgbClr val="5CA717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>
                <a:solidFill>
                  <a:srgbClr val="5CA717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235325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2400"/>
            </a:lvl1pPr>
            <a:lvl2pPr>
              <a:buClr>
                <a:srgbClr val="5CA717"/>
              </a:buClr>
              <a:defRPr sz="2000"/>
            </a:lvl2pPr>
            <a:lvl3pPr>
              <a:buClr>
                <a:srgbClr val="5CA717"/>
              </a:buClr>
              <a:defRPr sz="1800"/>
            </a:lvl3pPr>
            <a:lvl4pPr>
              <a:buClr>
                <a:srgbClr val="5CA717"/>
              </a:buClr>
              <a:defRPr sz="1600"/>
            </a:lvl4pPr>
            <a:lvl5pPr>
              <a:buClr>
                <a:srgbClr val="5CA717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23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7658100" cy="1143000"/>
          </a:xfrm>
          <a:prstGeom prst="rect">
            <a:avLst/>
          </a:prstGeom>
        </p:spPr>
        <p:txBody>
          <a:bodyPr vert="horz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31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1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500" y="304800"/>
            <a:ext cx="5537200" cy="5105400"/>
          </a:xfrm>
          <a:prstGeom prst="rect">
            <a:avLst/>
          </a:prstGeom>
        </p:spPr>
        <p:txBody>
          <a:bodyPr vert="horz"/>
          <a:lstStyle>
            <a:lvl1pPr>
              <a:buClr>
                <a:srgbClr val="5CA717"/>
              </a:buClr>
              <a:defRPr sz="3200"/>
            </a:lvl1pPr>
            <a:lvl2pPr>
              <a:buClr>
                <a:srgbClr val="5CA717"/>
              </a:buClr>
              <a:defRPr sz="2800"/>
            </a:lvl2pPr>
            <a:lvl3pPr>
              <a:buClr>
                <a:srgbClr val="5CA717"/>
              </a:buClr>
              <a:defRPr sz="2400"/>
            </a:lvl3pPr>
            <a:lvl4pPr>
              <a:buClr>
                <a:srgbClr val="5CA717"/>
              </a:buClr>
              <a:defRPr sz="2000"/>
            </a:lvl4pPr>
            <a:lvl5pPr>
              <a:buClr>
                <a:srgbClr val="5CA717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397509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752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9"/>
          <p:cNvSpPr>
            <a:spLocks noChangeArrowheads="1"/>
          </p:cNvSpPr>
          <p:nvPr userDrawn="1"/>
        </p:nvSpPr>
        <p:spPr bwMode="auto">
          <a:xfrm>
            <a:off x="304800" y="152400"/>
            <a:ext cx="9601200" cy="6553200"/>
          </a:xfrm>
          <a:prstGeom prst="rect">
            <a:avLst/>
          </a:prstGeom>
          <a:noFill/>
          <a:ln w="22225">
            <a:solidFill>
              <a:srgbClr val="5CA717">
                <a:alpha val="0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1pPr>
            <a:lvl2pPr marL="742950" indent="-28575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2pPr>
            <a:lvl3pPr marL="11430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3pPr>
            <a:lvl4pPr marL="16002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4pPr>
            <a:lvl5pPr marL="20574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1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/>
            </a:pPr>
            <a:endParaRPr lang="en-US" altLang="en-US"/>
          </a:p>
        </p:txBody>
      </p:sp>
      <p:pic>
        <p:nvPicPr>
          <p:cNvPr id="2" name="Picture 7" descr="logo.bmp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3"/>
          <a:stretch>
            <a:fillRect/>
          </a:stretch>
        </p:blipFill>
        <p:spPr bwMode="auto">
          <a:xfrm>
            <a:off x="7905750" y="392113"/>
            <a:ext cx="1584325" cy="97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076" r:id="rId3"/>
    <p:sldLayoutId id="2147484077" r:id="rId4"/>
    <p:sldLayoutId id="2147484078" r:id="rId5"/>
    <p:sldLayoutId id="2147484079" r:id="rId6"/>
    <p:sldLayoutId id="2147484080" r:id="rId7"/>
    <p:sldLayoutId id="2147484081" r:id="rId8"/>
    <p:sldLayoutId id="2147484082" r:id="rId9"/>
    <p:sldLayoutId id="2147484083" r:id="rId10"/>
    <p:sldLayoutId id="2147484084" r:id="rId11"/>
    <p:sldLayoutId id="2147484085" r:id="rId12"/>
    <p:sldLayoutId id="2147484086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rgbClr val="006E51"/>
          </a:solidFill>
          <a:latin typeface="Arial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ts val="40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400050" indent="-215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2pPr>
      <a:lvl3pPr marL="628650" indent="-227013" algn="l" rtl="0" eaLnBrk="0" fontAlgn="base" hangingPunct="0">
        <a:spcBef>
          <a:spcPct val="20000"/>
        </a:spcBef>
        <a:spcAft>
          <a:spcPts val="40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835025" indent="-204788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1050925" indent="-21431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1508125" indent="-214313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1965325" indent="-214313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2422525" indent="-214313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2879725" indent="-214313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6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0" t="9573" r="8653" b="9598"/>
          <a:stretch>
            <a:fillRect/>
          </a:stretch>
        </p:blipFill>
        <p:spPr bwMode="auto">
          <a:xfrm>
            <a:off x="0" y="0"/>
            <a:ext cx="9906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" name="Group 3"/>
          <p:cNvGrpSpPr>
            <a:grpSpLocks/>
          </p:cNvGrpSpPr>
          <p:nvPr userDrawn="1"/>
        </p:nvGrpSpPr>
        <p:grpSpPr bwMode="auto">
          <a:xfrm>
            <a:off x="2432050" y="4576763"/>
            <a:ext cx="5427663" cy="312737"/>
            <a:chOff x="1938078" y="3247076"/>
            <a:chExt cx="5428161" cy="313805"/>
          </a:xfrm>
        </p:grpSpPr>
        <p:grpSp>
          <p:nvGrpSpPr>
            <p:cNvPr id="4103" name="Group 4"/>
            <p:cNvGrpSpPr>
              <a:grpSpLocks/>
            </p:cNvGrpSpPr>
            <p:nvPr userDrawn="1"/>
          </p:nvGrpSpPr>
          <p:grpSpPr bwMode="auto">
            <a:xfrm>
              <a:off x="1938078" y="3247076"/>
              <a:ext cx="5428161" cy="313805"/>
              <a:chOff x="1938078" y="3247076"/>
              <a:chExt cx="5428161" cy="313805"/>
            </a:xfrm>
          </p:grpSpPr>
          <p:sp>
            <p:nvSpPr>
              <p:cNvPr id="2058" name="TextBox 7"/>
              <p:cNvSpPr txBox="1">
                <a:spLocks noChangeArrowheads="1"/>
              </p:cNvSpPr>
              <p:nvPr userDrawn="1"/>
            </p:nvSpPr>
            <p:spPr bwMode="auto">
              <a:xfrm>
                <a:off x="1938078" y="3247076"/>
                <a:ext cx="1041496" cy="313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/>
                </a:pPr>
                <a:r>
                  <a:rPr lang="fr-FR" altLang="en-US" sz="2000">
                    <a:latin typeface="Rockwell" pitchFamily="18" charset="0"/>
                  </a:rPr>
                  <a:t>Europe</a:t>
                </a:r>
                <a:endParaRPr lang="en-US" altLang="en-US" sz="2000">
                  <a:latin typeface="Rockwell" pitchFamily="18" charset="0"/>
                </a:endParaRPr>
              </a:p>
            </p:txBody>
          </p:sp>
          <p:sp>
            <p:nvSpPr>
              <p:cNvPr id="2059" name="TextBox 8"/>
              <p:cNvSpPr txBox="1">
                <a:spLocks noChangeArrowheads="1"/>
              </p:cNvSpPr>
              <p:nvPr userDrawn="1"/>
            </p:nvSpPr>
            <p:spPr bwMode="auto">
              <a:xfrm>
                <a:off x="4068698" y="3247076"/>
                <a:ext cx="692214" cy="313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/>
                </a:pPr>
                <a:r>
                  <a:rPr lang="fr-FR" altLang="en-US" sz="2000">
                    <a:latin typeface="Rockwell" pitchFamily="18" charset="0"/>
                  </a:rPr>
                  <a:t>Asia</a:t>
                </a:r>
                <a:endParaRPr lang="en-US" altLang="en-US" sz="2000">
                  <a:latin typeface="Rockwell" pitchFamily="18" charset="0"/>
                </a:endParaRPr>
              </a:p>
            </p:txBody>
          </p:sp>
          <p:sp>
            <p:nvSpPr>
              <p:cNvPr id="2060" name="TextBox 9"/>
              <p:cNvSpPr txBox="1">
                <a:spLocks noChangeArrowheads="1"/>
              </p:cNvSpPr>
              <p:nvPr userDrawn="1"/>
            </p:nvSpPr>
            <p:spPr bwMode="auto">
              <a:xfrm>
                <a:off x="5783356" y="3247076"/>
                <a:ext cx="1582883" cy="3138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 sz="2500">
                    <a:solidFill>
                      <a:srgbClr val="5CA717"/>
                    </a:solidFill>
                    <a:latin typeface="Arial" charset="0"/>
                    <a:ea typeface="ＭＳ Ｐゴシック" pitchFamily="34" charset="-128"/>
                  </a:defRPr>
                </a:lvl9pPr>
              </a:lstStyle>
              <a:p>
                <a:pPr eaLnBrk="1" hangingPunct="1">
                  <a:lnSpc>
                    <a:spcPct val="70000"/>
                  </a:lnSpc>
                  <a:spcBef>
                    <a:spcPct val="20000"/>
                  </a:spcBef>
                  <a:spcAft>
                    <a:spcPts val="400"/>
                  </a:spcAft>
                  <a:defRPr/>
                </a:pPr>
                <a:r>
                  <a:rPr lang="fr-FR" altLang="en-US" sz="2000">
                    <a:latin typeface="Rockwell" pitchFamily="18" charset="0"/>
                  </a:rPr>
                  <a:t>Middle East</a:t>
                </a:r>
                <a:endParaRPr lang="en-US" altLang="en-US" sz="2000">
                  <a:latin typeface="Rockwell" pitchFamily="18" charset="0"/>
                </a:endParaRPr>
              </a:p>
            </p:txBody>
          </p:sp>
        </p:grpSp>
        <p:cxnSp>
          <p:nvCxnSpPr>
            <p:cNvPr id="4104" name="Straight Connector 5"/>
            <p:cNvCxnSpPr>
              <a:cxnSpLocks noChangeShapeType="1"/>
            </p:cNvCxnSpPr>
            <p:nvPr userDrawn="1"/>
          </p:nvCxnSpPr>
          <p:spPr bwMode="auto">
            <a:xfrm>
              <a:off x="3522425" y="3247076"/>
              <a:ext cx="0" cy="26077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05" name="Straight Connector 6"/>
            <p:cNvCxnSpPr>
              <a:cxnSpLocks noChangeShapeType="1"/>
            </p:cNvCxnSpPr>
            <p:nvPr userDrawn="1"/>
          </p:nvCxnSpPr>
          <p:spPr bwMode="auto">
            <a:xfrm>
              <a:off x="5272388" y="3247076"/>
              <a:ext cx="0" cy="26077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100" name="Picture 4" descr="C:\Users\T.PIEMONTESE.INSEAD_ORG\Documents\ressources\Insead logos\insead-logo-white-on-blank_large.png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863" y="1484313"/>
            <a:ext cx="42322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11"/>
          <p:cNvSpPr>
            <a:spLocks noChangeArrowheads="1"/>
          </p:cNvSpPr>
          <p:nvPr userDrawn="1"/>
        </p:nvSpPr>
        <p:spPr bwMode="auto">
          <a:xfrm>
            <a:off x="384175" y="4494213"/>
            <a:ext cx="919162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/>
            </a:pPr>
            <a:endParaRPr lang="en-US" altLang="en-US"/>
          </a:p>
        </p:txBody>
      </p:sp>
      <p:sp>
        <p:nvSpPr>
          <p:cNvPr id="2054" name="Rectangle 12"/>
          <p:cNvSpPr>
            <a:spLocks noChangeArrowheads="1"/>
          </p:cNvSpPr>
          <p:nvPr userDrawn="1"/>
        </p:nvSpPr>
        <p:spPr bwMode="auto">
          <a:xfrm>
            <a:off x="344488" y="5837238"/>
            <a:ext cx="91916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Placeholder 2"/>
          <p:cNvSpPr>
            <a:spLocks noGrp="1"/>
          </p:cNvSpPr>
          <p:nvPr>
            <p:ph type="body" idx="4294967295"/>
          </p:nvPr>
        </p:nvSpPr>
        <p:spPr bwMode="auto">
          <a:xfrm>
            <a:off x="417513" y="1268413"/>
            <a:ext cx="8420100" cy="21605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GB" altLang="en-US" sz="2500" b="1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SMU – 23</a:t>
            </a:r>
            <a:r>
              <a:rPr lang="en-GB" altLang="en-US" sz="2500" b="1" baseline="30000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rd</a:t>
            </a:r>
            <a:r>
              <a:rPr lang="en-GB" altLang="en-US" sz="2500" b="1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 Feb 2018</a:t>
            </a:r>
          </a:p>
          <a:p>
            <a:pPr marL="0" indent="0">
              <a:buFontTx/>
              <a:buNone/>
              <a:defRPr/>
            </a:pPr>
            <a:r>
              <a:rPr lang="en-GB" altLang="en-US" sz="2500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Michael Freeman</a:t>
            </a:r>
            <a:br>
              <a:rPr lang="en-GB" altLang="en-US" sz="2500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</a:br>
            <a:r>
              <a:rPr lang="en-GB" altLang="en-US" sz="2500" dirty="0">
                <a:solidFill>
                  <a:srgbClr val="A0CE67"/>
                </a:solidFill>
                <a:latin typeface="Rockwell" pitchFamily="1" charset="0"/>
                <a:ea typeface="ＭＳ Ｐゴシック" pitchFamily="1" charset="-128"/>
              </a:rPr>
              <a:t>INSEAD</a:t>
            </a:r>
          </a:p>
          <a:p>
            <a:pPr>
              <a:defRPr/>
            </a:pPr>
            <a:endParaRPr lang="en-GB" altLang="en-US" sz="1400" dirty="0">
              <a:solidFill>
                <a:srgbClr val="A0CE67"/>
              </a:solidFill>
              <a:latin typeface="Rockwell" pitchFamily="1" charset="0"/>
              <a:ea typeface="ＭＳ Ｐゴシック" pitchFamily="1" charset="-128"/>
            </a:endParaRPr>
          </a:p>
          <a:p>
            <a:pPr>
              <a:defRPr/>
            </a:pPr>
            <a:endParaRPr lang="en-US" altLang="en-US" sz="2500" dirty="0">
              <a:ea typeface="ＭＳ Ｐゴシック" pitchFamily="1" charset="-128"/>
            </a:endParaRPr>
          </a:p>
        </p:txBody>
      </p:sp>
      <p:sp>
        <p:nvSpPr>
          <p:cNvPr id="7170" name="Title 1"/>
          <p:cNvSpPr>
            <a:spLocks noGrp="1"/>
          </p:cNvSpPr>
          <p:nvPr>
            <p:ph type="title" idx="4294967295"/>
          </p:nvPr>
        </p:nvSpPr>
        <p:spPr bwMode="auto">
          <a:xfrm>
            <a:off x="417513" y="3213100"/>
            <a:ext cx="8420100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Rockwell" charset="0"/>
              </a:rPr>
              <a:t>Gatekeeping under Congestion:</a:t>
            </a:r>
            <a:br>
              <a:rPr lang="en-US" altLang="en-US">
                <a:latin typeface="Rockwell" charset="0"/>
              </a:rPr>
            </a:br>
            <a:r>
              <a:rPr lang="en-US" altLang="en-US" sz="3200">
                <a:latin typeface="Rockwell" charset="0"/>
              </a:rPr>
              <a:t>An Empirical Study of Referral Errors in the Emergency Department</a:t>
            </a:r>
          </a:p>
        </p:txBody>
      </p:sp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417513" y="5561013"/>
            <a:ext cx="914400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</a:pPr>
            <a:r>
              <a:rPr lang="en-GB" altLang="en-US" sz="1800" i="1">
                <a:solidFill>
                  <a:srgbClr val="A0CE67"/>
                </a:solidFill>
                <a:latin typeface="Rockwell" charset="0"/>
              </a:rPr>
              <a:t>Joint work with: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</a:pPr>
            <a:r>
              <a:rPr lang="en-GB" altLang="en-US" sz="1800">
                <a:solidFill>
                  <a:srgbClr val="A0CE67"/>
                </a:solidFill>
                <a:latin typeface="Rockwell" charset="0"/>
              </a:rPr>
              <a:t>Susan Robinson </a:t>
            </a:r>
            <a:r>
              <a:rPr lang="mr-IN" altLang="en-US" sz="1800">
                <a:solidFill>
                  <a:srgbClr val="A0CE67"/>
                </a:solidFill>
                <a:latin typeface="Rockwell" charset="0"/>
              </a:rPr>
              <a:t>–</a:t>
            </a:r>
            <a:r>
              <a:rPr lang="en-GB" altLang="en-US" sz="1800">
                <a:solidFill>
                  <a:srgbClr val="A0CE67"/>
                </a:solidFill>
                <a:latin typeface="Rockwell" charset="0"/>
              </a:rPr>
              <a:t> Cambridge University Hospitals</a:t>
            </a:r>
          </a:p>
          <a:p>
            <a:pPr eaLnBrk="1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</a:pPr>
            <a:r>
              <a:rPr lang="en-GB" altLang="en-US" sz="1800">
                <a:solidFill>
                  <a:srgbClr val="A0CE67"/>
                </a:solidFill>
                <a:latin typeface="Rockwell" charset="0"/>
              </a:rPr>
              <a:t>Stefan Scholtes </a:t>
            </a:r>
            <a:r>
              <a:rPr lang="mr-IN" altLang="en-US" sz="1800">
                <a:solidFill>
                  <a:srgbClr val="A0CE67"/>
                </a:solidFill>
                <a:latin typeface="Rockwell" charset="0"/>
              </a:rPr>
              <a:t>–</a:t>
            </a:r>
            <a:r>
              <a:rPr lang="en-GB" altLang="en-US" sz="1800">
                <a:solidFill>
                  <a:srgbClr val="A0CE67"/>
                </a:solidFill>
                <a:latin typeface="Rockwell" charset="0"/>
              </a:rPr>
              <a:t> Cambridge Judge Business School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Research questions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10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1914786" y="3605291"/>
            <a:ext cx="6134558" cy="2704029"/>
            <a:chOff x="1914786" y="3605291"/>
            <a:chExt cx="6134558" cy="2704029"/>
          </a:xfrm>
        </p:grpSpPr>
        <p:sp>
          <p:nvSpPr>
            <p:cNvPr id="6" name="Rounded Rectangle 5"/>
            <p:cNvSpPr/>
            <p:nvPr/>
          </p:nvSpPr>
          <p:spPr>
            <a:xfrm>
              <a:off x="4987754" y="3966397"/>
              <a:ext cx="1679471" cy="7976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Wrongful discharge?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018217" y="5361255"/>
              <a:ext cx="1724171" cy="81337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Avoidable hospitalization?</a:t>
              </a:r>
            </a:p>
          </p:txBody>
        </p:sp>
        <p:cxnSp>
          <p:nvCxnSpPr>
            <p:cNvPr id="10" name="Straight Arrow Connector 9"/>
            <p:cNvCxnSpPr>
              <a:stCxn id="38" idx="3"/>
              <a:endCxn id="6" idx="1"/>
            </p:cNvCxnSpPr>
            <p:nvPr/>
          </p:nvCxnSpPr>
          <p:spPr>
            <a:xfrm flipV="1">
              <a:off x="3821407" y="4365209"/>
              <a:ext cx="1166347" cy="73099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742388" y="5380137"/>
              <a:ext cx="1306956" cy="40954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742388" y="5789678"/>
              <a:ext cx="1306956" cy="40608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38" idx="3"/>
            </p:cNvCxnSpPr>
            <p:nvPr/>
          </p:nvCxnSpPr>
          <p:spPr>
            <a:xfrm>
              <a:off x="3821407" y="5096207"/>
              <a:ext cx="1196810" cy="53009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00060" y="4298583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61558" y="5380137"/>
              <a:ext cx="518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88607" y="5970766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No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88607" y="5229200"/>
              <a:ext cx="518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10351" y="3605291"/>
              <a:ext cx="1634775" cy="518777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ED congestion</a:t>
              </a:r>
            </a:p>
          </p:txBody>
        </p:sp>
        <p:cxnSp>
          <p:nvCxnSpPr>
            <p:cNvPr id="26" name="Curved Connector 25"/>
            <p:cNvCxnSpPr>
              <a:stCxn id="25" idx="2"/>
              <a:endCxn id="7" idx="0"/>
            </p:cNvCxnSpPr>
            <p:nvPr/>
          </p:nvCxnSpPr>
          <p:spPr>
            <a:xfrm rot="16200000" flipH="1">
              <a:off x="3885428" y="3366379"/>
              <a:ext cx="1237187" cy="275256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37"/>
            <p:cNvSpPr/>
            <p:nvPr/>
          </p:nvSpPr>
          <p:spPr>
            <a:xfrm>
              <a:off x="1914786" y="4580552"/>
              <a:ext cx="1906621" cy="1031310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Admit patient?</a:t>
              </a: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6667225" y="3972763"/>
              <a:ext cx="1306956" cy="40954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6667225" y="4382304"/>
              <a:ext cx="1306956" cy="40608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913444" y="4530606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No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877088" y="3861048"/>
              <a:ext cx="518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cxnSp>
          <p:nvCxnSpPr>
            <p:cNvPr id="170" name="Curved Connector 169"/>
            <p:cNvCxnSpPr>
              <a:endCxn id="6" idx="0"/>
            </p:cNvCxnSpPr>
            <p:nvPr/>
          </p:nvCxnSpPr>
          <p:spPr>
            <a:xfrm>
              <a:off x="3945126" y="3661847"/>
              <a:ext cx="1882364" cy="304550"/>
            </a:xfrm>
            <a:prstGeom prst="curvedConnector2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49" name="Rectangle 10348"/>
          <p:cNvSpPr/>
          <p:nvPr/>
        </p:nvSpPr>
        <p:spPr>
          <a:xfrm>
            <a:off x="462486" y="1459687"/>
            <a:ext cx="9173244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b="1" dirty="0">
                <a:solidFill>
                  <a:schemeClr val="tx1"/>
                </a:solidFill>
                <a:latin typeface="Rockwell" charset="0"/>
              </a:rPr>
              <a:t>RQ1:</a:t>
            </a:r>
            <a:r>
              <a:rPr lang="en-US" altLang="en-US" dirty="0">
                <a:solidFill>
                  <a:schemeClr val="tx1"/>
                </a:solidFill>
                <a:latin typeface="Rockwell" charset="0"/>
              </a:rPr>
              <a:t> How does congestion affect the accuracy of ED gatekeeping decisions?</a:t>
            </a:r>
          </a:p>
          <a:p>
            <a:pPr>
              <a:spcAft>
                <a:spcPts val="600"/>
              </a:spcAft>
            </a:pPr>
            <a:endParaRPr lang="en-US" altLang="en-US" sz="400" dirty="0">
              <a:latin typeface="Rockwell" charset="0"/>
            </a:endParaRP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altLang="en-US" sz="2000" b="1" dirty="0">
                <a:latin typeface="Rockwell" charset="0"/>
              </a:rPr>
              <a:t>Wrongful discharges</a:t>
            </a:r>
            <a:r>
              <a:rPr lang="en-US" altLang="en-US" sz="2000" dirty="0">
                <a:latin typeface="Rockwell" charset="0"/>
              </a:rPr>
              <a:t> (false negative)</a:t>
            </a: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altLang="en-US" sz="2000" b="1" dirty="0">
                <a:latin typeface="Rockwell" charset="0"/>
              </a:rPr>
              <a:t>Avoidable hospitalizations</a:t>
            </a:r>
            <a:r>
              <a:rPr lang="en-US" altLang="en-US" sz="2000" dirty="0">
                <a:latin typeface="Rockwell" charset="0"/>
              </a:rPr>
              <a:t> (false positive)</a:t>
            </a:r>
          </a:p>
        </p:txBody>
      </p:sp>
    </p:spTree>
    <p:extLst>
      <p:ext uri="{BB962C8B-B14F-4D97-AF65-F5344CB8AC3E}">
        <p14:creationId xmlns:p14="http://schemas.microsoft.com/office/powerpoint/2010/main" val="39875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Research questions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11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249144" y="2996952"/>
            <a:ext cx="1679471" cy="7976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Wrongful discharge?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79607" y="4391810"/>
            <a:ext cx="1724171" cy="813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Avoidable hospitalization?</a:t>
            </a:r>
          </a:p>
        </p:txBody>
      </p:sp>
      <p:cxnSp>
        <p:nvCxnSpPr>
          <p:cNvPr id="10" name="Straight Arrow Connector 9"/>
          <p:cNvCxnSpPr>
            <a:stCxn id="38" idx="3"/>
            <a:endCxn id="6" idx="1"/>
          </p:cNvCxnSpPr>
          <p:nvPr/>
        </p:nvCxnSpPr>
        <p:spPr>
          <a:xfrm flipV="1">
            <a:off x="5082797" y="3395764"/>
            <a:ext cx="1166347" cy="73099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003778" y="4410692"/>
            <a:ext cx="1306956" cy="4095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003778" y="4820233"/>
            <a:ext cx="1306956" cy="4060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8" idx="3"/>
          </p:cNvCxnSpPr>
          <p:nvPr/>
        </p:nvCxnSpPr>
        <p:spPr>
          <a:xfrm>
            <a:off x="5082797" y="4126762"/>
            <a:ext cx="1196810" cy="53009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61450" y="3329138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22948" y="4410692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249997" y="5001321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49997" y="4259755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38" name="Diamond 37"/>
          <p:cNvSpPr/>
          <p:nvPr/>
        </p:nvSpPr>
        <p:spPr>
          <a:xfrm>
            <a:off x="3176176" y="3611107"/>
            <a:ext cx="1906621" cy="1031310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Admit patient?</a:t>
            </a:r>
          </a:p>
        </p:txBody>
      </p:sp>
      <p:cxnSp>
        <p:nvCxnSpPr>
          <p:cNvPr id="166" name="Straight Arrow Connector 165"/>
          <p:cNvCxnSpPr/>
          <p:nvPr/>
        </p:nvCxnSpPr>
        <p:spPr>
          <a:xfrm flipV="1">
            <a:off x="7928615" y="3003318"/>
            <a:ext cx="1306956" cy="4095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>
            <a:off x="7928615" y="3412859"/>
            <a:ext cx="1306956" cy="4060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8174834" y="3561161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8138478" y="2891603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10349" name="Rectangle 10348"/>
          <p:cNvSpPr/>
          <p:nvPr/>
        </p:nvSpPr>
        <p:spPr>
          <a:xfrm>
            <a:off x="462486" y="1459687"/>
            <a:ext cx="917324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b="1" dirty="0">
                <a:solidFill>
                  <a:schemeClr val="tx1"/>
                </a:solidFill>
                <a:latin typeface="Rockwell" charset="0"/>
              </a:rPr>
              <a:t>RQ2:</a:t>
            </a:r>
            <a:r>
              <a:rPr lang="en-US" altLang="en-US" dirty="0">
                <a:solidFill>
                  <a:schemeClr val="tx1"/>
                </a:solidFill>
                <a:latin typeface="Rockwell" charset="0"/>
              </a:rPr>
              <a:t> Are there process changes that can improve the accuracy of gatekeeping decisions?</a:t>
            </a:r>
            <a:endParaRPr lang="en-US" altLang="en-US" sz="2000" dirty="0">
              <a:latin typeface="Rockwell" charset="0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2936776" y="2132856"/>
            <a:ext cx="4464496" cy="3072326"/>
          </a:xfrm>
          <a:prstGeom prst="ellipse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132720" y="2844128"/>
            <a:ext cx="4857659" cy="3246860"/>
            <a:chOff x="132720" y="2844128"/>
            <a:chExt cx="4857659" cy="3246860"/>
          </a:xfrm>
        </p:grpSpPr>
        <p:cxnSp>
          <p:nvCxnSpPr>
            <p:cNvPr id="28" name="Straight Arrow Connector 27"/>
            <p:cNvCxnSpPr>
              <a:stCxn id="32" idx="3"/>
              <a:endCxn id="38" idx="1"/>
            </p:cNvCxnSpPr>
            <p:nvPr/>
          </p:nvCxnSpPr>
          <p:spPr>
            <a:xfrm flipV="1">
              <a:off x="2621370" y="4126762"/>
              <a:ext cx="554806" cy="7031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32" idx="3"/>
            </p:cNvCxnSpPr>
            <p:nvPr/>
          </p:nvCxnSpPr>
          <p:spPr>
            <a:xfrm>
              <a:off x="2621370" y="4829925"/>
              <a:ext cx="669462" cy="65663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477552" y="4149080"/>
              <a:ext cx="518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41207" y="5034662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</a:t>
              </a:r>
            </a:p>
          </p:txBody>
        </p:sp>
        <p:sp>
          <p:nvSpPr>
            <p:cNvPr id="32" name="Diamond 31"/>
            <p:cNvSpPr/>
            <p:nvPr/>
          </p:nvSpPr>
          <p:spPr>
            <a:xfrm>
              <a:off x="132720" y="4173285"/>
              <a:ext cx="2488650" cy="1313279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Disposition decision is clear?</a:t>
              </a: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3266208" y="5277616"/>
              <a:ext cx="1724171" cy="81337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Patient referred for 2</a:t>
              </a:r>
              <a:r>
                <a:rPr lang="en-US" sz="1600" baseline="30000" dirty="0">
                  <a:solidFill>
                    <a:schemeClr val="tx1"/>
                  </a:solidFill>
                </a:rPr>
                <a:t>nd</a:t>
              </a:r>
              <a:r>
                <a:rPr lang="en-US" sz="1600" dirty="0">
                  <a:solidFill>
                    <a:schemeClr val="tx1"/>
                  </a:solidFill>
                </a:rPr>
                <a:t> opinion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34270" y="2844128"/>
              <a:ext cx="4074714" cy="400110"/>
            </a:xfrm>
            <a:prstGeom prst="rect">
              <a:avLst/>
            </a:prstGeom>
            <a:ln w="19050" cap="rnd"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altLang="en-US" sz="2000" b="1" dirty="0">
                  <a:latin typeface="Rockwell" charset="0"/>
                </a:rPr>
                <a:t>Two-stage gatekeeping system</a:t>
              </a:r>
              <a:endParaRPr lang="en-US" altLang="en-US" sz="2000" dirty="0">
                <a:latin typeface="Rockwell" charset="0"/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4375473" y="5537368"/>
            <a:ext cx="4320480" cy="400110"/>
          </a:xfrm>
          <a:prstGeom prst="rect">
            <a:avLst/>
          </a:prstGeom>
          <a:ln w="19050" cap="rnd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en-US" sz="2000" b="1">
                <a:latin typeface="Rockwell" charset="0"/>
              </a:rPr>
              <a:t>Single-stage </a:t>
            </a:r>
            <a:r>
              <a:rPr lang="en-US" altLang="en-US" sz="2000" b="1" dirty="0">
                <a:latin typeface="Rockwell" charset="0"/>
              </a:rPr>
              <a:t>gatekeeping system</a:t>
            </a:r>
            <a:endParaRPr lang="en-US" altLang="en-US" sz="2000" dirty="0">
              <a:latin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08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Related literature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340768"/>
            <a:ext cx="8915400" cy="496795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>
                <a:latin typeface="Rockwell" charset="0"/>
              </a:rPr>
              <a:t>Gatekeeping</a:t>
            </a:r>
          </a:p>
          <a:p>
            <a:pPr lvl="1"/>
            <a:r>
              <a:rPr lang="en-US" altLang="en-US" sz="1300" dirty="0" err="1">
                <a:latin typeface="Rockwell" charset="0"/>
              </a:rPr>
              <a:t>Shumsky</a:t>
            </a:r>
            <a:r>
              <a:rPr lang="en-US" altLang="en-US" sz="1300" dirty="0">
                <a:latin typeface="Rockwell" charset="0"/>
              </a:rPr>
              <a:t> &amp; Pinker (2003) and </a:t>
            </a:r>
            <a:r>
              <a:rPr lang="en-US" altLang="en-US" sz="1300" dirty="0" err="1">
                <a:latin typeface="Rockwell" charset="0"/>
              </a:rPr>
              <a:t>Hasija</a:t>
            </a:r>
            <a:r>
              <a:rPr lang="en-US" altLang="en-US" sz="1300" dirty="0">
                <a:latin typeface="Rockwell" charset="0"/>
              </a:rPr>
              <a:t> et al. (2005): contracting for system optimal rate of referrals</a:t>
            </a:r>
          </a:p>
          <a:p>
            <a:pPr lvl="1"/>
            <a:r>
              <a:rPr lang="en-US" altLang="en-US" sz="1300" dirty="0">
                <a:latin typeface="Rockwell" charset="0"/>
              </a:rPr>
              <a:t>Lee et al. (2012) and Zhang et al. (2011): outsourcing contracts and security-check performance</a:t>
            </a:r>
          </a:p>
          <a:p>
            <a:pPr lvl="1"/>
            <a:r>
              <a:rPr lang="en-US" altLang="en-US" sz="1300" dirty="0">
                <a:latin typeface="Rockwell" charset="0"/>
              </a:rPr>
              <a:t>Freeman et al. (2016): study of workload induced changes in gatekeeping decisions in maternity care</a:t>
            </a:r>
          </a:p>
          <a:p>
            <a:pPr lvl="1"/>
            <a:endParaRPr lang="en-US" altLang="en-US" sz="1300" dirty="0">
              <a:latin typeface="Rockwell" charset="0"/>
            </a:endParaRPr>
          </a:p>
          <a:p>
            <a:r>
              <a:rPr lang="en-US" altLang="en-US" sz="2000" dirty="0">
                <a:latin typeface="Rockwell" charset="0"/>
              </a:rPr>
              <a:t>Type classification</a:t>
            </a:r>
          </a:p>
          <a:p>
            <a:pPr lvl="1"/>
            <a:r>
              <a:rPr lang="en-US" altLang="en-US" sz="1300" dirty="0">
                <a:latin typeface="Rockwell" charset="0"/>
              </a:rPr>
              <a:t>Argon &amp; </a:t>
            </a:r>
            <a:r>
              <a:rPr lang="en-US" altLang="en-US" sz="1300" dirty="0" err="1">
                <a:latin typeface="Rockwell" charset="0"/>
              </a:rPr>
              <a:t>Ziya</a:t>
            </a:r>
            <a:r>
              <a:rPr lang="en-US" altLang="en-US" sz="1300" dirty="0">
                <a:latin typeface="Rockwell" charset="0"/>
              </a:rPr>
              <a:t> (2009): model customer classification policies with imperfect information about customer type</a:t>
            </a:r>
          </a:p>
          <a:p>
            <a:pPr lvl="1"/>
            <a:r>
              <a:rPr lang="en-US" altLang="en-US" sz="1300" dirty="0" err="1">
                <a:latin typeface="Rockwell" charset="0"/>
              </a:rPr>
              <a:t>Alizamir</a:t>
            </a:r>
            <a:r>
              <a:rPr lang="en-US" altLang="en-US" sz="1300" dirty="0">
                <a:latin typeface="Rockwell" charset="0"/>
              </a:rPr>
              <a:t> et al. (2013) and Wang et al. (2010): increasing service duration can improve accuracy of diagnosis, at cost of increased congestion</a:t>
            </a:r>
          </a:p>
          <a:p>
            <a:pPr lvl="1"/>
            <a:endParaRPr lang="en-US" altLang="en-US" sz="1300" dirty="0">
              <a:latin typeface="Rockwell" charset="0"/>
            </a:endParaRPr>
          </a:p>
          <a:p>
            <a:r>
              <a:rPr lang="en-US" altLang="en-US" sz="2000" dirty="0">
                <a:latin typeface="Rockwell" charset="0"/>
              </a:rPr>
              <a:t>Speed, quality &amp; load</a:t>
            </a:r>
          </a:p>
          <a:p>
            <a:pPr lvl="1"/>
            <a:r>
              <a:rPr lang="en-US" altLang="en-US" sz="1300" dirty="0" err="1">
                <a:latin typeface="Rockwell" charset="0"/>
              </a:rPr>
              <a:t>Anand</a:t>
            </a:r>
            <a:r>
              <a:rPr lang="en-US" altLang="en-US" sz="1300" dirty="0">
                <a:latin typeface="Rockwell" charset="0"/>
              </a:rPr>
              <a:t> et al. (2011) and </a:t>
            </a:r>
            <a:r>
              <a:rPr lang="en-US" altLang="en-US" sz="1300" dirty="0" err="1">
                <a:latin typeface="Rockwell" charset="0"/>
              </a:rPr>
              <a:t>Kostami</a:t>
            </a:r>
            <a:r>
              <a:rPr lang="en-US" altLang="en-US" sz="1300" dirty="0">
                <a:latin typeface="Rockwell" charset="0"/>
              </a:rPr>
              <a:t> &amp; </a:t>
            </a:r>
            <a:r>
              <a:rPr lang="en-US" altLang="en-US" sz="1300" dirty="0" err="1">
                <a:latin typeface="Rockwell" charset="0"/>
              </a:rPr>
              <a:t>Rajagopalan</a:t>
            </a:r>
            <a:r>
              <a:rPr lang="en-US" altLang="en-US" sz="1300" dirty="0">
                <a:latin typeface="Rockwell" charset="0"/>
              </a:rPr>
              <a:t> (2013): service value increasing in duration, but cost of wait</a:t>
            </a:r>
          </a:p>
          <a:p>
            <a:pPr lvl="1"/>
            <a:r>
              <a:rPr lang="en-US" altLang="en-US" sz="1300" dirty="0" err="1">
                <a:latin typeface="Rockwell" charset="0"/>
              </a:rPr>
              <a:t>Hopp</a:t>
            </a:r>
            <a:r>
              <a:rPr lang="en-US" altLang="en-US" sz="1300" dirty="0">
                <a:latin typeface="Rockwell" charset="0"/>
              </a:rPr>
              <a:t> et al. (2007): increasing capacity may increase congestion as discretionary service components added</a:t>
            </a:r>
          </a:p>
          <a:p>
            <a:pPr lvl="1"/>
            <a:r>
              <a:rPr lang="en-US" altLang="en-US" sz="1300" dirty="0" err="1">
                <a:latin typeface="Rockwell" charset="0"/>
              </a:rPr>
              <a:t>Debo</a:t>
            </a:r>
            <a:r>
              <a:rPr lang="en-US" altLang="en-US" sz="1300" dirty="0">
                <a:latin typeface="Rockwell" charset="0"/>
              </a:rPr>
              <a:t> et al. (2008) and </a:t>
            </a:r>
            <a:r>
              <a:rPr lang="en-US" altLang="en-US" sz="1300" dirty="0" err="1">
                <a:latin typeface="Rockwell" charset="0"/>
              </a:rPr>
              <a:t>Paç</a:t>
            </a:r>
            <a:r>
              <a:rPr lang="en-US" altLang="en-US" sz="1300" dirty="0">
                <a:latin typeface="Rockwell" charset="0"/>
              </a:rPr>
              <a:t> &amp; </a:t>
            </a:r>
            <a:r>
              <a:rPr lang="en-US" altLang="en-US" sz="1300" dirty="0" err="1">
                <a:latin typeface="Rockwell" charset="0"/>
              </a:rPr>
              <a:t>Veeraraghavan</a:t>
            </a:r>
            <a:r>
              <a:rPr lang="en-US" altLang="en-US" sz="1300" dirty="0">
                <a:latin typeface="Rockwell" charset="0"/>
              </a:rPr>
              <a:t> (2015): congestion acts as a deterrent to expert overtreatment</a:t>
            </a:r>
          </a:p>
          <a:p>
            <a:pPr lvl="1"/>
            <a:endParaRPr lang="en-US" altLang="en-US" sz="1300" dirty="0">
              <a:latin typeface="Rockwell" charset="0"/>
            </a:endParaRPr>
          </a:p>
          <a:p>
            <a:r>
              <a:rPr lang="en-US" altLang="en-US" sz="2000" dirty="0">
                <a:latin typeface="Rockwell" charset="0"/>
              </a:rPr>
              <a:t>Streaming/triage</a:t>
            </a:r>
          </a:p>
          <a:p>
            <a:pPr lvl="1"/>
            <a:r>
              <a:rPr lang="en-US" altLang="en-US" sz="1300" dirty="0" err="1">
                <a:latin typeface="Rockwell" charset="0"/>
              </a:rPr>
              <a:t>Saghafian</a:t>
            </a:r>
            <a:r>
              <a:rPr lang="en-US" altLang="en-US" sz="1300" dirty="0">
                <a:latin typeface="Rockwell" charset="0"/>
              </a:rPr>
              <a:t> et al. (2012, 2014, 2017): triage can be augmented to stream ED patients based not only on their severity but also e.g. their complexity</a:t>
            </a:r>
          </a:p>
          <a:p>
            <a:pPr lvl="1"/>
            <a:endParaRPr lang="en-US" altLang="en-US" sz="1300" dirty="0">
              <a:latin typeface="Rockwell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12</a:t>
            </a:fld>
            <a:endParaRPr lang="en-US" altLang="en-US" sz="1400">
              <a:solidFill>
                <a:srgbClr val="8D90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911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Data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600200"/>
            <a:ext cx="8915400" cy="4708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800"/>
              </a:spcAft>
            </a:pPr>
            <a:r>
              <a:rPr lang="en-US" altLang="en-US" sz="1800" dirty="0">
                <a:latin typeface="Rockwell" charset="0"/>
              </a:rPr>
              <a:t>All visits to the ED of a large UK-based teaching hospital over a 7 year period (2007-2013)</a:t>
            </a:r>
          </a:p>
          <a:p>
            <a:pPr lvl="3">
              <a:spcAft>
                <a:spcPts val="1800"/>
              </a:spcAft>
            </a:pPr>
            <a:r>
              <a:rPr lang="en-US" altLang="en-US" sz="1200" dirty="0">
                <a:latin typeface="Rockwell" charset="0"/>
              </a:rPr>
              <a:t>Approx. 250 patient visits per day; 29% of patients admitted</a:t>
            </a:r>
          </a:p>
          <a:p>
            <a:pPr lvl="3">
              <a:spcAft>
                <a:spcPts val="1800"/>
              </a:spcAft>
            </a:pPr>
            <a:r>
              <a:rPr lang="en-US" altLang="en-US" sz="1200" dirty="0">
                <a:latin typeface="Rockwell" charset="0"/>
              </a:rPr>
              <a:t>Data set includes all inpatient info associated with those patients admitted via the ED</a:t>
            </a:r>
          </a:p>
          <a:p>
            <a:pPr lvl="3">
              <a:spcAft>
                <a:spcPts val="1800"/>
              </a:spcAft>
            </a:pPr>
            <a:r>
              <a:rPr lang="en-US" altLang="en-US" sz="1200" dirty="0">
                <a:latin typeface="Rockwell" charset="0"/>
              </a:rPr>
              <a:t>Subset to approx. 500k obs. of patients over the age of 16 who did not leave without being seen</a:t>
            </a:r>
          </a:p>
          <a:p>
            <a:pPr>
              <a:spcAft>
                <a:spcPts val="1800"/>
              </a:spcAft>
            </a:pPr>
            <a:r>
              <a:rPr lang="en-US" altLang="en-US" sz="1800" dirty="0">
                <a:latin typeface="Rockwell" charset="0"/>
              </a:rPr>
              <a:t>Exclude dates around public holidays when ED staffing and patient arrivals atypical</a:t>
            </a:r>
          </a:p>
          <a:p>
            <a:pPr>
              <a:spcAft>
                <a:spcPts val="1800"/>
              </a:spcAft>
            </a:pPr>
            <a:r>
              <a:rPr lang="en-US" altLang="en-US" sz="1800" dirty="0">
                <a:latin typeface="Rockwell" charset="0"/>
              </a:rPr>
              <a:t>Use first year of data as a run-in period to generate controls and measures of patient risk</a:t>
            </a:r>
          </a:p>
          <a:p>
            <a:pPr>
              <a:spcAft>
                <a:spcPts val="1800"/>
              </a:spcAft>
            </a:pPr>
            <a:r>
              <a:rPr lang="en-US" altLang="en-US" sz="1800" dirty="0">
                <a:latin typeface="Rockwell" charset="0"/>
              </a:rPr>
              <a:t>Leaves </a:t>
            </a:r>
            <a:r>
              <a:rPr lang="en-US" altLang="en-US" sz="1800" b="1" dirty="0">
                <a:latin typeface="Rockwell" charset="0"/>
              </a:rPr>
              <a:t>~374k</a:t>
            </a:r>
            <a:r>
              <a:rPr lang="en-US" altLang="en-US" sz="1800" dirty="0">
                <a:latin typeface="Rockwell" charset="0"/>
              </a:rPr>
              <a:t> obs. for analysis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13</a:t>
            </a:fld>
            <a:endParaRPr lang="en-US" altLang="en-US" sz="1400">
              <a:solidFill>
                <a:srgbClr val="8D90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5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Outline model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600200"/>
            <a:ext cx="8915400" cy="4708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spcAft>
                <a:spcPts val="1000"/>
              </a:spcAft>
              <a:buNone/>
            </a:pPr>
            <a:r>
              <a:rPr lang="en-US" altLang="en-US" sz="1400" i="1" dirty="0">
                <a:latin typeface="Rockwell" charset="0"/>
              </a:rPr>
              <a:t>(</a:t>
            </a:r>
            <a:r>
              <a:rPr lang="en-US" altLang="en-US" sz="1400" b="1" i="1" dirty="0">
                <a:latin typeface="Rockwell" charset="0"/>
              </a:rPr>
              <a:t>RQ1:</a:t>
            </a:r>
            <a:r>
              <a:rPr lang="en-US" altLang="en-US" sz="1400" i="1" dirty="0">
                <a:latin typeface="Rockwell" charset="0"/>
              </a:rPr>
              <a:t> How does congestion affect the accuracy of ED gatekeeping decisions?)</a:t>
            </a:r>
          </a:p>
          <a:p>
            <a:pPr marL="0" indent="0" algn="ctr">
              <a:spcAft>
                <a:spcPts val="1000"/>
              </a:spcAft>
              <a:buNone/>
            </a:pPr>
            <a:endParaRPr lang="en-US" altLang="en-US" sz="800" b="1" dirty="0">
              <a:latin typeface="Rockwell" charset="0"/>
            </a:endParaRPr>
          </a:p>
          <a:p>
            <a:pPr lvl="2">
              <a:spcAft>
                <a:spcPts val="1000"/>
              </a:spcAft>
            </a:pPr>
            <a:r>
              <a:rPr lang="en-US" altLang="en-US" sz="1800" b="1" dirty="0">
                <a:latin typeface="Rockwell" charset="0"/>
              </a:rPr>
              <a:t>Wrongful discharges</a:t>
            </a:r>
          </a:p>
          <a:p>
            <a:pPr>
              <a:spcAft>
                <a:spcPts val="1000"/>
              </a:spcAft>
            </a:pPr>
            <a:endParaRPr lang="en-US" altLang="en-US" sz="1600" dirty="0">
              <a:latin typeface="Rockwell" charset="0"/>
            </a:endParaRPr>
          </a:p>
          <a:p>
            <a:pPr lvl="2">
              <a:spcAft>
                <a:spcPts val="1000"/>
              </a:spcAft>
            </a:pPr>
            <a:r>
              <a:rPr lang="en-US" altLang="en-US" sz="1800" b="1" dirty="0">
                <a:latin typeface="Rockwell" charset="0"/>
              </a:rPr>
              <a:t>Avoidable hospitalizations</a:t>
            </a:r>
          </a:p>
          <a:p>
            <a:pPr>
              <a:spcAft>
                <a:spcPts val="1000"/>
              </a:spcAft>
            </a:pPr>
            <a:endParaRPr lang="en-US" altLang="en-US" sz="1800" b="1" dirty="0">
              <a:latin typeface="Rockwell" charset="0"/>
            </a:endParaRPr>
          </a:p>
          <a:p>
            <a:pPr lvl="2">
              <a:spcAft>
                <a:spcPts val="1000"/>
              </a:spcAft>
            </a:pPr>
            <a:r>
              <a:rPr lang="en-US" altLang="en-US" sz="1800" b="1" dirty="0">
                <a:latin typeface="Rockwell" charset="0"/>
              </a:rPr>
              <a:t>Total errors = wrongful discharges + avoidable hospitalizations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14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E4B691-1EF7-9441-A855-5DA63DD7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472" y="2780926"/>
            <a:ext cx="5571543" cy="216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5ECA9C-7D8D-B041-8B46-520CDD972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72" y="3678797"/>
            <a:ext cx="5400000" cy="216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71A9C-5F43-0D4D-8216-8394DBD45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284" y="4581128"/>
            <a:ext cx="5241199" cy="216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781022-F64D-BB4E-8319-46C56F4EAFC1}"/>
              </a:ext>
            </a:extLst>
          </p:cNvPr>
          <p:cNvSpPr/>
          <p:nvPr/>
        </p:nvSpPr>
        <p:spPr bwMode="auto">
          <a:xfrm>
            <a:off x="704528" y="2132856"/>
            <a:ext cx="8568952" cy="2880319"/>
          </a:xfrm>
          <a:prstGeom prst="roundRect">
            <a:avLst/>
          </a:prstGeom>
          <a:noFill/>
          <a:ln w="222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E4C96C-460A-3442-ABE0-75F2775C622C}"/>
              </a:ext>
            </a:extLst>
          </p:cNvPr>
          <p:cNvSpPr txBox="1">
            <a:spLocks/>
          </p:cNvSpPr>
          <p:nvPr/>
        </p:nvSpPr>
        <p:spPr>
          <a:xfrm>
            <a:off x="704528" y="5169040"/>
            <a:ext cx="6850133" cy="1322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None/>
            </a:pPr>
            <a:r>
              <a:rPr lang="en-GB" sz="1400" b="1" u="sng" dirty="0">
                <a:latin typeface="Rockwell" panose="02060603020205020403" pitchFamily="18" charset="77"/>
              </a:rPr>
              <a:t>Next few slides:</a:t>
            </a:r>
          </a:p>
          <a:p>
            <a:pPr>
              <a:spcBef>
                <a:spcPts val="300"/>
              </a:spcBef>
            </a:pPr>
            <a:r>
              <a:rPr lang="en-GB" sz="1400" dirty="0">
                <a:latin typeface="Rockwell" panose="02060603020205020403" pitchFamily="18" charset="77"/>
              </a:rPr>
              <a:t>Dependent variables (false positives and false negatives)</a:t>
            </a:r>
          </a:p>
          <a:p>
            <a:pPr>
              <a:spcBef>
                <a:spcPts val="300"/>
              </a:spcBef>
            </a:pPr>
            <a:r>
              <a:rPr lang="en-GB" sz="1400" dirty="0">
                <a:latin typeface="Rockwell" panose="02060603020205020403" pitchFamily="18" charset="77"/>
              </a:rPr>
              <a:t>Independent variable (time pressure)</a:t>
            </a:r>
          </a:p>
          <a:p>
            <a:pPr>
              <a:spcBef>
                <a:spcPts val="300"/>
              </a:spcBef>
            </a:pPr>
            <a:r>
              <a:rPr lang="en-GB" sz="1400" dirty="0">
                <a:latin typeface="Rockwell" panose="02060603020205020403" pitchFamily="18" charset="77"/>
              </a:rPr>
              <a:t>Controls</a:t>
            </a:r>
          </a:p>
          <a:p>
            <a:pPr>
              <a:spcBef>
                <a:spcPts val="300"/>
              </a:spcBef>
            </a:pPr>
            <a:r>
              <a:rPr lang="en-GB" sz="1400" dirty="0">
                <a:latin typeface="Rockwell" panose="02060603020205020403" pitchFamily="18" charset="77"/>
              </a:rPr>
              <a:t>Model error structure</a:t>
            </a:r>
          </a:p>
        </p:txBody>
      </p:sp>
    </p:spTree>
    <p:extLst>
      <p:ext uri="{BB962C8B-B14F-4D97-AF65-F5344CB8AC3E}">
        <p14:creationId xmlns:p14="http://schemas.microsoft.com/office/powerpoint/2010/main" val="1821432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Dependent variables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600200"/>
            <a:ext cx="8915400" cy="4708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spcAft>
                <a:spcPts val="1000"/>
              </a:spcAft>
              <a:buNone/>
            </a:pPr>
            <a:endParaRPr lang="en-US" altLang="en-US" sz="800" b="1" dirty="0">
              <a:latin typeface="Rockwell" charset="0"/>
            </a:endParaRPr>
          </a:p>
          <a:p>
            <a:pPr>
              <a:spcAft>
                <a:spcPts val="1000"/>
              </a:spcAft>
            </a:pPr>
            <a:r>
              <a:rPr lang="en-US" altLang="en-US" sz="1800" b="1" dirty="0">
                <a:latin typeface="Rockwell" charset="0"/>
              </a:rPr>
              <a:t>Wrongful discharges</a:t>
            </a:r>
          </a:p>
          <a:p>
            <a:pPr lvl="2">
              <a:spcAft>
                <a:spcPts val="1000"/>
              </a:spcAft>
            </a:pPr>
            <a:r>
              <a:rPr lang="en-US" altLang="en-US" sz="1600" dirty="0">
                <a:latin typeface="Rockwell" charset="0"/>
              </a:rPr>
              <a:t>Patient discharged home from ED but revisits ED within 7 days and is then admitted to the hospital</a:t>
            </a:r>
          </a:p>
          <a:p>
            <a:pPr lvl="2">
              <a:spcAft>
                <a:spcPts val="1000"/>
              </a:spcAft>
            </a:pPr>
            <a:r>
              <a:rPr lang="en-US" altLang="en-US" sz="1600" dirty="0">
                <a:latin typeface="Rockwell" charset="0"/>
              </a:rPr>
              <a:t>1.0% of ED visits and 1.5% of all patients discharged</a:t>
            </a:r>
          </a:p>
          <a:p>
            <a:pPr>
              <a:spcAft>
                <a:spcPts val="1000"/>
              </a:spcAft>
            </a:pPr>
            <a:endParaRPr lang="en-US" altLang="en-US" sz="1600" dirty="0">
              <a:latin typeface="Rockwell" charset="0"/>
            </a:endParaRPr>
          </a:p>
          <a:p>
            <a:pPr>
              <a:spcAft>
                <a:spcPts val="1000"/>
              </a:spcAft>
            </a:pPr>
            <a:r>
              <a:rPr lang="en-US" altLang="en-US" sz="1800" b="1" dirty="0">
                <a:latin typeface="Rockwell" charset="0"/>
              </a:rPr>
              <a:t>Avoidable hospitalizations</a:t>
            </a:r>
          </a:p>
          <a:p>
            <a:pPr lvl="2">
              <a:spcAft>
                <a:spcPts val="1000"/>
              </a:spcAft>
            </a:pPr>
            <a:r>
              <a:rPr lang="en-US" altLang="en-US" sz="1600" dirty="0">
                <a:latin typeface="Rockwell" charset="0"/>
              </a:rPr>
              <a:t>Patient admitted to an inpatient unit and discharged within 24hrs without treatment</a:t>
            </a:r>
          </a:p>
          <a:p>
            <a:pPr lvl="2">
              <a:spcAft>
                <a:spcPts val="1000"/>
              </a:spcAft>
            </a:pPr>
            <a:r>
              <a:rPr lang="en-US" altLang="en-US" sz="1600" dirty="0">
                <a:latin typeface="Rockwell" charset="0"/>
              </a:rPr>
              <a:t>4.3% of ED visits and 13.7% of all admissions</a:t>
            </a:r>
          </a:p>
          <a:p>
            <a:pPr lvl="2">
              <a:spcAft>
                <a:spcPts val="1000"/>
              </a:spcAft>
            </a:pPr>
            <a:r>
              <a:rPr lang="en-US" altLang="en-US" sz="1600" dirty="0">
                <a:latin typeface="Rockwell" charset="0"/>
              </a:rPr>
              <a:t>Change in rate indicative of change in likelihood of false admissions</a:t>
            </a:r>
          </a:p>
          <a:p>
            <a:pPr>
              <a:spcAft>
                <a:spcPts val="1000"/>
              </a:spcAft>
            </a:pPr>
            <a:endParaRPr lang="en-US" altLang="en-US" sz="1800" dirty="0">
              <a:latin typeface="Rockwell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15</a:t>
            </a:fld>
            <a:endParaRPr lang="en-US" altLang="en-US" sz="1400">
              <a:solidFill>
                <a:srgbClr val="8D90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42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0DD71-AFFE-2544-90EE-03477624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67C48-7503-8F47-B860-08B0F365D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The IV of interest in this study is congestion. Why?</a:t>
            </a:r>
          </a:p>
          <a:p>
            <a:r>
              <a:rPr lang="en-US" sz="1800" dirty="0"/>
              <a:t>Waiting time targets in UK ED’s mean congestion and service time highly correlated: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67B787-FDA6-A14B-9066-E55C2E1C566D}"/>
              </a:ext>
            </a:extLst>
          </p:cNvPr>
          <p:cNvSpPr/>
          <p:nvPr/>
        </p:nvSpPr>
        <p:spPr>
          <a:xfrm>
            <a:off x="495300" y="4739660"/>
            <a:ext cx="4457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“When we are crowded we have two competing problems - we know we should not admit patients unnecessarily, yet we have to avoid breaching the ED waiting time target. At the moment avoiding a breach seems to be of higher priority”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11508-FBE0-A64D-8D17-DB3C08AB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921670"/>
            <a:ext cx="4629134" cy="33876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7E4AF11-588E-3743-87E8-E54FABFADEF1}"/>
              </a:ext>
            </a:extLst>
          </p:cNvPr>
          <p:cNvSpPr/>
          <p:nvPr/>
        </p:nvSpPr>
        <p:spPr>
          <a:xfrm>
            <a:off x="632520" y="2780928"/>
            <a:ext cx="414904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ckwell" panose="02060603020205020403" pitchFamily="18" charset="77"/>
              </a:rPr>
              <a:t>95% of patients must be out of ED within 4 hours of arrival</a:t>
            </a:r>
          </a:p>
          <a:p>
            <a:pPr marL="742950" lvl="1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Rockwell" panose="02060603020205020403" pitchFamily="18" charset="77"/>
              </a:rPr>
              <a:t>Failure to achieve this in any month attracts a fine of £200 per breach</a:t>
            </a:r>
          </a:p>
        </p:txBody>
      </p:sp>
    </p:spTree>
    <p:extLst>
      <p:ext uri="{BB962C8B-B14F-4D97-AF65-F5344CB8AC3E}">
        <p14:creationId xmlns:p14="http://schemas.microsoft.com/office/powerpoint/2010/main" val="1475992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02D01-4657-014E-9272-4E3E378F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Congestion creates time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79415-5931-7145-83D8-1B0725BFD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960" y="2924944"/>
            <a:ext cx="4817740" cy="26842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4A9891-8DDE-534E-BD4B-46081065B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748680"/>
          </a:xfrm>
        </p:spPr>
        <p:txBody>
          <a:bodyPr/>
          <a:lstStyle/>
          <a:p>
            <a:r>
              <a:rPr lang="en-US" sz="1800" dirty="0"/>
              <a:t>Time available for service before breaching 4 hour target reduces with ED congestion.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9F9FD-3D1D-5642-8510-68A250BBBC6D}"/>
              </a:ext>
            </a:extLst>
          </p:cNvPr>
          <p:cNvSpPr/>
          <p:nvPr/>
        </p:nvSpPr>
        <p:spPr>
          <a:xfrm>
            <a:off x="344488" y="2924944"/>
            <a:ext cx="3888432" cy="2200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Rockwell" panose="02060603020205020403" pitchFamily="18" charset="77"/>
              </a:rPr>
              <a:t>~25% reduction in avg. time available for diagnosis between first to last %</a:t>
            </a:r>
            <a:r>
              <a:rPr lang="en-US" sz="1600" dirty="0" err="1">
                <a:solidFill>
                  <a:schemeClr val="tx1"/>
                </a:solidFill>
                <a:latin typeface="Rockwell" panose="02060603020205020403" pitchFamily="18" charset="77"/>
              </a:rPr>
              <a:t>ile</a:t>
            </a:r>
            <a:r>
              <a:rPr lang="en-US" sz="1600" dirty="0">
                <a:solidFill>
                  <a:schemeClr val="tx1"/>
                </a:solidFill>
                <a:latin typeface="Rockwell" panose="02060603020205020403" pitchFamily="18" charset="77"/>
              </a:rPr>
              <a:t> bands</a:t>
            </a:r>
          </a:p>
          <a:p>
            <a:pPr marL="742950" lvl="1" indent="-285750"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Rockwell" panose="02060603020205020403" pitchFamily="18" charset="77"/>
              </a:rPr>
              <a:t>Consequence: ED physicians must make gatekeeping decisions under increased time pressure &amp; uncertainty</a:t>
            </a:r>
          </a:p>
        </p:txBody>
      </p:sp>
    </p:spTree>
    <p:extLst>
      <p:ext uri="{BB962C8B-B14F-4D97-AF65-F5344CB8AC3E}">
        <p14:creationId xmlns:p14="http://schemas.microsoft.com/office/powerpoint/2010/main" val="536092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Measuring congestion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Content Placeholder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495300" y="1417638"/>
                <a:ext cx="8915400" cy="4891087"/>
              </a:xfr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spcBef>
                    <a:spcPts val="576"/>
                  </a:spcBef>
                  <a:spcAft>
                    <a:spcPts val="1200"/>
                  </a:spcAft>
                </a:pPr>
                <a:r>
                  <a:rPr lang="en-US" altLang="en-US" sz="1600" dirty="0">
                    <a:latin typeface="Rockwell" charset="0"/>
                  </a:rPr>
                  <a:t>Observed occupancy in the ED at hour </a:t>
                </a:r>
                <a:r>
                  <a:rPr lang="en-US" altLang="en-US" sz="1600" i="1" dirty="0">
                    <a:latin typeface="Rockwell" charset="0"/>
                  </a:rPr>
                  <a:t>h</a:t>
                </a:r>
                <a:r>
                  <a:rPr lang="en-US" altLang="en-US" sz="1600" dirty="0">
                    <a:latin typeface="Rockwell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altLang="en-US" sz="1600" i="1">
                            <a:latin typeface="Cambria Math" charset="0"/>
                          </a:rPr>
                          <m:t>𝑄𝑢𝑒𝑢𝑒𝐸𝐷</m:t>
                        </m:r>
                      </m:e>
                      <m:sub>
                        <m:r>
                          <a:rPr lang="en-GB" altLang="en-US" sz="1600" b="0" i="1" smtClean="0">
                            <a:latin typeface="Cambria Math" charset="0"/>
                          </a:rPr>
                          <m:t>h</m:t>
                        </m:r>
                      </m:sub>
                    </m:sSub>
                  </m:oMath>
                </a14:m>
                <a:endParaRPr lang="en-US" altLang="en-US" sz="1600" dirty="0">
                  <a:latin typeface="Rockwell" charset="0"/>
                </a:endParaRPr>
              </a:p>
              <a:p>
                <a:pPr>
                  <a:spcBef>
                    <a:spcPts val="576"/>
                  </a:spcBef>
                  <a:spcAft>
                    <a:spcPts val="1200"/>
                  </a:spcAft>
                </a:pPr>
                <a:r>
                  <a:rPr lang="en-US" altLang="en-US" sz="1600" dirty="0">
                    <a:latin typeface="Rockwell" charset="0"/>
                  </a:rPr>
                  <a:t>Proxy capacity by predicting using quantile regression the expected 95</a:t>
                </a:r>
                <a:r>
                  <a:rPr lang="en-US" altLang="en-US" sz="1600" baseline="30000" dirty="0">
                    <a:latin typeface="Rockwell" charset="0"/>
                  </a:rPr>
                  <a:t>th</a:t>
                </a:r>
                <a:r>
                  <a:rPr lang="en-US" altLang="en-US" sz="1600" dirty="0">
                    <a:latin typeface="Rockwell" charset="0"/>
                  </a:rPr>
                  <a:t> percentile of occupancy: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altLang="en-US" sz="1600" b="0" i="1" smtClean="0">
                            <a:latin typeface="Cambria Math" charset="0"/>
                          </a:rPr>
                          <m:t>𝑄𝑢𝑒𝑢𝑒𝐸𝐷</m:t>
                        </m:r>
                      </m:e>
                      <m:sub>
                        <m:r>
                          <a:rPr lang="en-GB" altLang="en-US" sz="1600" b="0" i="1" smtClean="0"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a:rPr lang="en-GB" altLang="en-US" sz="1600" b="0" i="1" smtClean="0">
                            <a:latin typeface="Cambria Math" charset="0"/>
                          </a:rPr>
                          <m:t>95</m:t>
                        </m:r>
                        <m:r>
                          <a:rPr lang="en-GB" altLang="en-US" sz="1600" b="0" i="1" smtClean="0">
                            <a:latin typeface="Cambria Math" charset="0"/>
                          </a:rPr>
                          <m:t>𝑡h</m:t>
                        </m:r>
                      </m:sup>
                    </m:sSubSup>
                  </m:oMath>
                </a14:m>
                <a:endParaRPr lang="en-US" altLang="en-US" sz="1600" dirty="0">
                  <a:latin typeface="Rockwell" charset="0"/>
                </a:endParaRPr>
              </a:p>
              <a:p>
                <a:pPr lvl="2">
                  <a:spcBef>
                    <a:spcPts val="576"/>
                  </a:spcBef>
                  <a:spcAft>
                    <a:spcPts val="1200"/>
                  </a:spcAft>
                </a:pPr>
                <a:r>
                  <a:rPr lang="en-US" altLang="en-US" sz="1400" dirty="0">
                    <a:latin typeface="Rockwell" charset="0"/>
                  </a:rPr>
                  <a:t>In QR, control for temporal effects (year, quarter, weekend, hour in 4-hour windows)</a:t>
                </a:r>
              </a:p>
              <a:p>
                <a:pPr>
                  <a:spcBef>
                    <a:spcPts val="576"/>
                  </a:spcBef>
                  <a:spcAft>
                    <a:spcPts val="1200"/>
                  </a:spcAft>
                </a:pPr>
                <a:r>
                  <a:rPr lang="en-US" altLang="en-US" sz="1600" dirty="0">
                    <a:latin typeface="Rockwell" charset="0"/>
                  </a:rPr>
                  <a:t>ED congestion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altLang="en-US" sz="1600" i="1">
                                <a:latin typeface="Cambria Math" charset="0"/>
                              </a:rPr>
                              <m:t>𝑄𝑢𝑒𝑢𝑒𝐸𝐷</m:t>
                            </m:r>
                          </m:e>
                          <m:sub>
                            <m:r>
                              <a:rPr lang="en-GB" altLang="en-US" sz="1600" i="1">
                                <a:latin typeface="Cambria Math" charset="0"/>
                              </a:rPr>
                              <m:t>h</m:t>
                            </m:r>
                          </m:sub>
                        </m:sSub>
                        <m:r>
                          <a:rPr lang="en-GB" altLang="en-US" sz="1600" b="0" i="1" smtClean="0">
                            <a:latin typeface="Cambria Math" charset="0"/>
                          </a:rPr>
                          <m:t>/</m:t>
                        </m:r>
                        <m:r>
                          <a:rPr lang="en-GB" altLang="en-US" sz="1600" i="1">
                            <a:latin typeface="Cambria Math" charset="0"/>
                          </a:rPr>
                          <m:t>𝑄𝑢𝑒𝑢𝑒𝐸𝐷</m:t>
                        </m:r>
                      </m:e>
                      <m:sub>
                        <m:r>
                          <a:rPr lang="en-GB" altLang="en-US" sz="1600" i="1">
                            <a:latin typeface="Cambria Math" charset="0"/>
                          </a:rPr>
                          <m:t>h</m:t>
                        </m:r>
                      </m:sub>
                      <m:sup>
                        <m:r>
                          <a:rPr lang="en-GB" altLang="en-US" sz="1600" i="1">
                            <a:latin typeface="Cambria Math" charset="0"/>
                          </a:rPr>
                          <m:t>95</m:t>
                        </m:r>
                        <m:r>
                          <a:rPr lang="en-GB" altLang="en-US" sz="1600" i="1">
                            <a:latin typeface="Cambria Math" charset="0"/>
                          </a:rPr>
                          <m:t>𝑡h</m:t>
                        </m:r>
                      </m:sup>
                    </m:sSubSup>
                  </m:oMath>
                </a14:m>
                <a:endParaRPr lang="en-US" altLang="en-US" sz="1600" dirty="0">
                  <a:latin typeface="Rockwell" charset="0"/>
                </a:endParaRPr>
              </a:p>
              <a:p>
                <a:pPr>
                  <a:spcBef>
                    <a:spcPts val="576"/>
                  </a:spcBef>
                  <a:spcAft>
                    <a:spcPts val="1200"/>
                  </a:spcAft>
                </a:pPr>
                <a:r>
                  <a:rPr lang="en-US" altLang="en-US" sz="1600" dirty="0">
                    <a:latin typeface="Rockwell" charset="0"/>
                  </a:rPr>
                  <a:t>Standardize by subtracting the mean and dividing by the SD</a:t>
                </a:r>
              </a:p>
            </p:txBody>
          </p:sp>
        </mc:Choice>
        <mc:Fallback xmlns="">
          <p:sp>
            <p:nvSpPr>
              <p:cNvPr id="1024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95300" y="1417638"/>
                <a:ext cx="8915400" cy="4891087"/>
              </a:xfrm>
              <a:blipFill>
                <a:blip r:embed="rId2"/>
                <a:stretch>
                  <a:fillRect l="-284" t="-25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18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4996"/>
          <a:stretch/>
        </p:blipFill>
        <p:spPr>
          <a:xfrm>
            <a:off x="1280592" y="4269883"/>
            <a:ext cx="7107183" cy="22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5D938-AD15-EB43-917A-7AF13E32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5CFCFD-AFE1-644C-8564-9C8FD66C4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44" y="1417638"/>
            <a:ext cx="8245711" cy="50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05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82FE9-2269-2847-9CD1-1F299872F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Huge variation in health care use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34088-397A-E649-9E55-2F46C600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1561654"/>
            <a:ext cx="8342525" cy="460365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52C9C1-73AA-8848-BD59-933118ADB5EF}"/>
              </a:ext>
            </a:extLst>
          </p:cNvPr>
          <p:cNvSpPr txBox="1"/>
          <p:nvPr/>
        </p:nvSpPr>
        <p:spPr>
          <a:xfrm>
            <a:off x="629239" y="6165304"/>
            <a:ext cx="3459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The King’s Fund. Variations in Healthcare. 2011.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50BC9E0-A361-7C47-9440-46C5A56578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35678FF-CE69-974F-9381-4BD852EC6CAC}" type="slidenum">
              <a:rPr lang="en-US" altLang="en-US" sz="1400">
                <a:solidFill>
                  <a:srgbClr val="8D909B"/>
                </a:solidFill>
              </a:rPr>
              <a:pPr/>
              <a:t>2</a:t>
            </a:fld>
            <a:endParaRPr lang="en-US" altLang="en-US" sz="1400" dirty="0">
              <a:solidFill>
                <a:srgbClr val="8D90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221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F27B-20BC-9C4F-87C1-DC09C4FEE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Hypotheses 1 &amp; 2: Gatekeeping accuracy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79FB6C-2C84-2849-A8E6-43F7A41A7F33}"/>
              </a:ext>
            </a:extLst>
          </p:cNvPr>
          <p:cNvSpPr txBox="1">
            <a:spLocks/>
          </p:cNvSpPr>
          <p:nvPr/>
        </p:nvSpPr>
        <p:spPr>
          <a:xfrm>
            <a:off x="496703" y="1252503"/>
            <a:ext cx="9064809" cy="1600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en-GB" sz="1700" b="1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RQ-1:</a:t>
            </a:r>
            <a:r>
              <a:rPr lang="en-GB" sz="17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  How does congestion affect the accuracy of gatekeeping decisions</a:t>
            </a:r>
          </a:p>
          <a:p>
            <a:pPr lvl="1">
              <a:lnSpc>
                <a:spcPct val="120000"/>
              </a:lnSpc>
              <a:spcBef>
                <a:spcPts val="400"/>
              </a:spcBef>
            </a:pPr>
            <a:r>
              <a:rPr lang="en-GB" sz="14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Congestion induces time pressure that reduces accuracy of diagnosis (e.g.  </a:t>
            </a:r>
            <a:r>
              <a:rPr lang="en-GB" sz="1400" dirty="0" err="1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Alizamir</a:t>
            </a:r>
            <a:r>
              <a:rPr lang="en-GB" sz="14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 et al. 2013) meaning that ED physicians have to make gatekeeping decisions under increased clinical uncertainty</a:t>
            </a:r>
          </a:p>
          <a:p>
            <a:pPr lvl="1">
              <a:lnSpc>
                <a:spcPct val="120000"/>
              </a:lnSpc>
              <a:spcBef>
                <a:spcPts val="400"/>
              </a:spcBef>
            </a:pPr>
            <a:r>
              <a:rPr lang="en-GB" sz="14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ED physicians adjust their service to trade off time spent with an individual patient versus improved system throughput</a:t>
            </a:r>
          </a:p>
          <a:p>
            <a:pPr lvl="1">
              <a:lnSpc>
                <a:spcPct val="120000"/>
              </a:lnSpc>
              <a:spcBef>
                <a:spcPts val="1600"/>
              </a:spcBef>
            </a:pPr>
            <a:endParaRPr lang="en-GB" sz="1400" dirty="0">
              <a:solidFill>
                <a:schemeClr val="tx1">
                  <a:lumMod val="75000"/>
                </a:schemeClr>
              </a:solidFill>
              <a:latin typeface="Rockwell" panose="02060603020205020403" pitchFamily="18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0512AC-7BCE-E54F-9FF9-6ABD98F3C7FC}"/>
              </a:ext>
            </a:extLst>
          </p:cNvPr>
          <p:cNvSpPr/>
          <p:nvPr/>
        </p:nvSpPr>
        <p:spPr>
          <a:xfrm>
            <a:off x="495300" y="2852935"/>
            <a:ext cx="8922196" cy="1556937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txBody>
          <a:bodyPr wrap="square" lIns="180000" tIns="108000" rIns="108000" bIns="108000" anchor="ctr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800" u="sng" dirty="0">
                <a:latin typeface="Rockwell" panose="02060603020205020403" pitchFamily="18" charset="77"/>
              </a:rPr>
              <a:t>Hypothesis 1</a:t>
            </a:r>
            <a:r>
              <a:rPr lang="en-GB" sz="1800" dirty="0">
                <a:latin typeface="Rockwell" panose="02060603020205020403" pitchFamily="18" charset="77"/>
              </a:rPr>
              <a:t> (error-making hypothesis)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400" b="1" i="1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As system congestion increases, ED physicians make more errors in their referral decisions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Clinical uncertainty: increases classification errors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Cognitive overloading: impairs medical decision making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CA72EB-93A1-FE48-B5C1-900F2856C2A4}"/>
              </a:ext>
            </a:extLst>
          </p:cNvPr>
          <p:cNvSpPr/>
          <p:nvPr/>
        </p:nvSpPr>
        <p:spPr>
          <a:xfrm>
            <a:off x="495300" y="4591264"/>
            <a:ext cx="8922196" cy="181547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txBody>
          <a:bodyPr wrap="square" lIns="180000" tIns="108000" rIns="108000" bIns="108000" anchor="ctr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800" u="sng" dirty="0">
                <a:latin typeface="Rockwell" panose="02060603020205020403" pitchFamily="18" charset="77"/>
              </a:rPr>
              <a:t>Hypothesis 2</a:t>
            </a:r>
            <a:r>
              <a:rPr lang="en-GB" sz="1800" dirty="0">
                <a:latin typeface="Rockwell" panose="02060603020205020403" pitchFamily="18" charset="77"/>
              </a:rPr>
              <a:t> (over-response hypothesis)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 b="1" i="1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As system congestion increases, there will be an increase in the rate of avoidable hospitalizations relative to wrongful discharges, since ED physicians weight the cost of the latter more heavily</a:t>
            </a:r>
            <a:endParaRPr lang="en-US" sz="1400" dirty="0">
              <a:solidFill>
                <a:schemeClr val="tx1">
                  <a:lumMod val="75000"/>
                </a:schemeClr>
              </a:solidFill>
              <a:latin typeface="Rockwell" panose="02060603020205020403" pitchFamily="18" charset="77"/>
            </a:endParaRP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Asymmetric </a:t>
            </a:r>
            <a:r>
              <a:rPr lang="en-US" sz="1400" dirty="0" err="1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disutilities</a:t>
            </a: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:  </a:t>
            </a:r>
            <a:r>
              <a:rPr lang="en-US" sz="1400" i="1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“No-one has ever been sued for admitting a patient to hospital”</a:t>
            </a:r>
          </a:p>
          <a:p>
            <a:pPr marL="742950" lvl="1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Safety first principle: Minimize risk of a “catastrophe”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8F51BB-0D3A-194C-84A1-AA5823C3D4D6}"/>
              </a:ext>
            </a:extLst>
          </p:cNvPr>
          <p:cNvCxnSpPr/>
          <p:nvPr/>
        </p:nvCxnSpPr>
        <p:spPr>
          <a:xfrm>
            <a:off x="0" y="15520"/>
            <a:ext cx="12192000" cy="0"/>
          </a:xfrm>
          <a:prstGeom prst="line">
            <a:avLst/>
          </a:prstGeom>
          <a:ln w="38100">
            <a:solidFill>
              <a:srgbClr val="006A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D68585E-383B-7041-88CE-89A219797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20</a:t>
            </a:fld>
            <a:endParaRPr lang="en-US" altLang="en-US" sz="1400">
              <a:solidFill>
                <a:srgbClr val="8D90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22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Model: Standard </a:t>
            </a:r>
            <a:r>
              <a:rPr lang="en-US" altLang="en-US" dirty="0" err="1">
                <a:latin typeface="Rockwell" charset="0"/>
              </a:rPr>
              <a:t>probit</a:t>
            </a:r>
            <a:endParaRPr lang="en-US" altLang="en-US" dirty="0">
              <a:latin typeface="Rockwell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21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grpSp>
        <p:nvGrpSpPr>
          <p:cNvPr id="142" name="Group 141"/>
          <p:cNvGrpSpPr/>
          <p:nvPr/>
        </p:nvGrpSpPr>
        <p:grpSpPr>
          <a:xfrm>
            <a:off x="495300" y="2060848"/>
            <a:ext cx="6134558" cy="2704029"/>
            <a:chOff x="1914786" y="3605291"/>
            <a:chExt cx="6134558" cy="2704029"/>
          </a:xfrm>
        </p:grpSpPr>
        <p:sp>
          <p:nvSpPr>
            <p:cNvPr id="6" name="Rounded Rectangle 5"/>
            <p:cNvSpPr/>
            <p:nvPr/>
          </p:nvSpPr>
          <p:spPr>
            <a:xfrm>
              <a:off x="4987754" y="3966397"/>
              <a:ext cx="1679471" cy="7976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Wrongful discharge?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018217" y="5361255"/>
              <a:ext cx="1724171" cy="81337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Avoidable hospitalization?</a:t>
              </a:r>
            </a:p>
          </p:txBody>
        </p:sp>
        <p:cxnSp>
          <p:nvCxnSpPr>
            <p:cNvPr id="10" name="Straight Arrow Connector 9"/>
            <p:cNvCxnSpPr>
              <a:stCxn id="38" idx="3"/>
              <a:endCxn id="6" idx="1"/>
            </p:cNvCxnSpPr>
            <p:nvPr/>
          </p:nvCxnSpPr>
          <p:spPr>
            <a:xfrm flipV="1">
              <a:off x="3821407" y="4365209"/>
              <a:ext cx="1166347" cy="730998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6742388" y="5380137"/>
              <a:ext cx="1306956" cy="40954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6742388" y="5789678"/>
              <a:ext cx="1306956" cy="40608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38" idx="3"/>
            </p:cNvCxnSpPr>
            <p:nvPr/>
          </p:nvCxnSpPr>
          <p:spPr>
            <a:xfrm>
              <a:off x="3821407" y="5096207"/>
              <a:ext cx="1196810" cy="530096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200060" y="4298583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61558" y="5380137"/>
              <a:ext cx="518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88607" y="5970766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No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88607" y="5229200"/>
              <a:ext cx="518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310351" y="3605291"/>
              <a:ext cx="1634775" cy="518777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ED congestion</a:t>
              </a:r>
            </a:p>
          </p:txBody>
        </p:sp>
        <p:cxnSp>
          <p:nvCxnSpPr>
            <p:cNvPr id="26" name="Curved Connector 25"/>
            <p:cNvCxnSpPr>
              <a:stCxn id="25" idx="2"/>
              <a:endCxn id="7" idx="0"/>
            </p:cNvCxnSpPr>
            <p:nvPr/>
          </p:nvCxnSpPr>
          <p:spPr>
            <a:xfrm rot="16200000" flipH="1">
              <a:off x="3885428" y="3366379"/>
              <a:ext cx="1237187" cy="2752564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Diamond 37"/>
            <p:cNvSpPr/>
            <p:nvPr/>
          </p:nvSpPr>
          <p:spPr>
            <a:xfrm>
              <a:off x="1914786" y="4580552"/>
              <a:ext cx="1906621" cy="1031310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Admit patient?</a:t>
              </a:r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6667225" y="3972763"/>
              <a:ext cx="1306956" cy="409541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6667225" y="4382304"/>
              <a:ext cx="1306956" cy="406082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6913444" y="4530606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No</a:t>
              </a: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6877088" y="3861048"/>
              <a:ext cx="518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cxnSp>
          <p:nvCxnSpPr>
            <p:cNvPr id="170" name="Curved Connector 169"/>
            <p:cNvCxnSpPr>
              <a:endCxn id="6" idx="0"/>
            </p:cNvCxnSpPr>
            <p:nvPr/>
          </p:nvCxnSpPr>
          <p:spPr>
            <a:xfrm>
              <a:off x="3945126" y="3661847"/>
              <a:ext cx="1882364" cy="304550"/>
            </a:xfrm>
            <a:prstGeom prst="curvedConnector2">
              <a:avLst/>
            </a:prstGeom>
            <a:ln w="38100">
              <a:solidFill>
                <a:schemeClr val="accent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6648191" y="1366265"/>
            <a:ext cx="2949661" cy="3502895"/>
            <a:chOff x="6648191" y="1366265"/>
            <a:chExt cx="2949661" cy="3502895"/>
          </a:xfrm>
        </p:grpSpPr>
        <p:sp>
          <p:nvSpPr>
            <p:cNvPr id="2" name="TextBox 1"/>
            <p:cNvSpPr txBox="1"/>
            <p:nvPr/>
          </p:nvSpPr>
          <p:spPr>
            <a:xfrm>
              <a:off x="6648191" y="1380665"/>
              <a:ext cx="8114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Tot.</a:t>
              </a:r>
            </a:p>
            <a:p>
              <a:pPr algn="ctr"/>
              <a:r>
                <a:rPr lang="en-US" sz="2000" b="1" u="sng" dirty="0"/>
                <a:t>Error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60081" y="1369713"/>
              <a:ext cx="9541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 err="1"/>
                <a:t>Disch</a:t>
              </a:r>
              <a:r>
                <a:rPr lang="en-US" sz="2000" b="1" dirty="0"/>
                <a:t>.</a:t>
              </a:r>
            </a:p>
            <a:p>
              <a:pPr algn="ctr"/>
              <a:r>
                <a:rPr lang="en-US" sz="2000" b="1" u="sng" dirty="0"/>
                <a:t>Error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771985" y="1366265"/>
              <a:ext cx="8258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Adm.</a:t>
              </a:r>
            </a:p>
            <a:p>
              <a:pPr algn="ctr"/>
              <a:r>
                <a:rPr lang="en-US" sz="2000" b="1" u="sng" dirty="0"/>
                <a:t>Error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862201" y="2179514"/>
              <a:ext cx="327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57914" y="306896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857915" y="3676962"/>
              <a:ext cx="327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57914" y="446905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981623" y="2179514"/>
              <a:ext cx="327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77336" y="306896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977337" y="3676962"/>
              <a:ext cx="327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977336" y="446905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9018155" y="2179514"/>
              <a:ext cx="327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013868" y="306896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13869" y="3676962"/>
              <a:ext cx="327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013868" y="446905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0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678121" y="5156855"/>
            <a:ext cx="5139236" cy="1393617"/>
            <a:chOff x="3356136" y="5162439"/>
            <a:chExt cx="5139236" cy="139361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3356136" y="5162439"/>
                  <a:ext cx="4927257" cy="1047238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square" lIns="144000" tIns="144000" rIns="144000" bIns="144000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𝛼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𝛽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𝛾</m:t>
                      </m:r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GB" sz="240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sSub>
                        <m:sSub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  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𝜀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GB" sz="2400" dirty="0">
                      <a:solidFill>
                        <a:schemeClr val="tx1"/>
                      </a:solidFill>
                    </a:rPr>
                    <a:t>~</a:t>
                  </a:r>
                  <a:r>
                    <a:rPr lang="en-GB" sz="2400" i="1" dirty="0">
                      <a:solidFill>
                        <a:schemeClr val="tx1"/>
                      </a:solidFill>
                    </a:rPr>
                    <a:t>N</a:t>
                  </a:r>
                  <a:r>
                    <a:rPr lang="en-GB" sz="2400" dirty="0">
                      <a:solidFill>
                        <a:schemeClr val="tx1"/>
                      </a:solidFill>
                    </a:rPr>
                    <a:t>(0,1)</a:t>
                  </a:r>
                </a:p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outcome</m:t>
                          </m:r>
                        </m:sup>
                      </m:sSubSup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=1(</m:t>
                      </m:r>
                      <m:sSubSup>
                        <m:sSub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GB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</m:oMath>
                  </a14:m>
                  <a:r>
                    <a:rPr lang="en-GB" sz="2400" dirty="0">
                      <a:solidFill>
                        <a:schemeClr val="tx1"/>
                      </a:solidFill>
                    </a:rPr>
                    <a:t>&gt;0)</a:t>
                  </a: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6136" y="5162439"/>
                  <a:ext cx="4927257" cy="1047238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t="-34286" r="-246" b="-10286"/>
                  </a:stretch>
                </a:blipFill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5569121" y="6186724"/>
                  <a:ext cx="292625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GB" sz="1800" dirty="0">
                      <a:solidFill>
                        <a:schemeClr val="tx1"/>
                      </a:solidFill>
                    </a:rPr>
                    <a:t>(where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GB" sz="1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GB" sz="1800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GB" sz="1800" dirty="0">
                      <a:solidFill>
                        <a:schemeClr val="tx1"/>
                      </a:solidFill>
                    </a:rPr>
                    <a:t>is ED crowding)</a:t>
                  </a: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9121" y="6186724"/>
                  <a:ext cx="2926251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667" t="-983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191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Modeling challenge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22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249144" y="2996952"/>
            <a:ext cx="1679471" cy="7976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Wrongful discharge?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279607" y="4391810"/>
            <a:ext cx="1724171" cy="813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Avoidable hospitalization?</a:t>
            </a:r>
          </a:p>
        </p:txBody>
      </p:sp>
      <p:cxnSp>
        <p:nvCxnSpPr>
          <p:cNvPr id="7" name="Straight Arrow Connector 6"/>
          <p:cNvCxnSpPr>
            <a:endCxn id="9" idx="1"/>
          </p:cNvCxnSpPr>
          <p:nvPr/>
        </p:nvCxnSpPr>
        <p:spPr>
          <a:xfrm flipV="1">
            <a:off x="5082797" y="3395764"/>
            <a:ext cx="1166347" cy="73099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003778" y="4410692"/>
            <a:ext cx="1306956" cy="4095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003778" y="4820233"/>
            <a:ext cx="1306956" cy="4060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082797" y="4126762"/>
            <a:ext cx="1196810" cy="53009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461450" y="3329138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22948" y="4410692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49997" y="5001321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49997" y="4259755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15" name="Diamond 14"/>
          <p:cNvSpPr/>
          <p:nvPr/>
        </p:nvSpPr>
        <p:spPr>
          <a:xfrm>
            <a:off x="3176176" y="3611107"/>
            <a:ext cx="1906621" cy="1031310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Admit patient?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7928615" y="3003318"/>
            <a:ext cx="1306956" cy="40954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928615" y="3412859"/>
            <a:ext cx="1306956" cy="40608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174834" y="3561161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38478" y="2891603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32720" y="4126762"/>
            <a:ext cx="4857659" cy="1964226"/>
            <a:chOff x="132720" y="4126762"/>
            <a:chExt cx="4857659" cy="1964226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2621370" y="4126762"/>
              <a:ext cx="554806" cy="703163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2621370" y="4829925"/>
              <a:ext cx="669462" cy="656639"/>
            </a:xfrm>
            <a:prstGeom prst="straightConnector1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77552" y="4149080"/>
              <a:ext cx="51866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Yes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41207" y="5034662"/>
              <a:ext cx="4459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No</a:t>
              </a:r>
            </a:p>
          </p:txBody>
        </p:sp>
        <p:sp>
          <p:nvSpPr>
            <p:cNvPr id="25" name="Diamond 24"/>
            <p:cNvSpPr/>
            <p:nvPr/>
          </p:nvSpPr>
          <p:spPr>
            <a:xfrm>
              <a:off x="132720" y="4173285"/>
              <a:ext cx="2488650" cy="1313279"/>
            </a:xfrm>
            <a:prstGeom prst="diamond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Disposition decision is clear?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3266208" y="5277616"/>
              <a:ext cx="1724171" cy="813372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Patient referred to CDU</a:t>
              </a: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358788" y="2147312"/>
            <a:ext cx="1634775" cy="518777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ED congestion</a:t>
            </a:r>
          </a:p>
        </p:txBody>
      </p:sp>
      <p:cxnSp>
        <p:nvCxnSpPr>
          <p:cNvPr id="30" name="Curved Connector 29"/>
          <p:cNvCxnSpPr>
            <a:stCxn id="29" idx="2"/>
            <a:endCxn id="6" idx="0"/>
          </p:cNvCxnSpPr>
          <p:nvPr/>
        </p:nvCxnSpPr>
        <p:spPr>
          <a:xfrm rot="16200000" flipH="1">
            <a:off x="4296074" y="1546190"/>
            <a:ext cx="1725721" cy="3965517"/>
          </a:xfrm>
          <a:prstGeom prst="curvedConnector3">
            <a:avLst>
              <a:gd name="adj1" fmla="val 60458"/>
            </a:avLst>
          </a:prstGeom>
          <a:ln w="38100">
            <a:solidFill>
              <a:schemeClr val="accent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9" idx="3"/>
            <a:endCxn id="5" idx="0"/>
          </p:cNvCxnSpPr>
          <p:nvPr/>
        </p:nvCxnSpPr>
        <p:spPr>
          <a:xfrm>
            <a:off x="3993563" y="2406701"/>
            <a:ext cx="3095317" cy="590251"/>
          </a:xfrm>
          <a:prstGeom prst="curvedConnector2">
            <a:avLst/>
          </a:prstGeom>
          <a:ln w="38100">
            <a:solidFill>
              <a:schemeClr val="accent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29" idx="1"/>
            <a:endCxn id="26" idx="0"/>
          </p:cNvCxnSpPr>
          <p:nvPr/>
        </p:nvCxnSpPr>
        <p:spPr>
          <a:xfrm rot="10800000" flipH="1" flipV="1">
            <a:off x="2358788" y="2406700"/>
            <a:ext cx="1769506" cy="2870915"/>
          </a:xfrm>
          <a:prstGeom prst="curvedConnector4">
            <a:avLst>
              <a:gd name="adj1" fmla="val -42836"/>
              <a:gd name="adj2" fmla="val 70442"/>
            </a:avLst>
          </a:prstGeom>
          <a:ln w="38100">
            <a:solidFill>
              <a:schemeClr val="accent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8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Heckman </a:t>
            </a:r>
            <a:r>
              <a:rPr lang="en-US" altLang="en-US" dirty="0" err="1">
                <a:latin typeface="Rockwell" charset="0"/>
              </a:rPr>
              <a:t>probit</a:t>
            </a:r>
            <a:r>
              <a:rPr lang="en-US" altLang="en-US" dirty="0">
                <a:latin typeface="Rockwell" charset="0"/>
              </a:rPr>
              <a:t>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42" name="Content Placeholder 2"/>
              <p:cNvSpPr>
                <a:spLocks noGrp="1"/>
              </p:cNvSpPr>
              <p:nvPr>
                <p:ph idx="1"/>
              </p:nvPr>
            </p:nvSpPr>
            <p:spPr bwMode="auto">
              <a:xfrm>
                <a:off x="495300" y="4581128"/>
                <a:ext cx="8915400" cy="1727597"/>
              </a:xfr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285750" indent="-28575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GB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GB" sz="1600"/>
                          <m:t>select</m:t>
                        </m:r>
                      </m:sup>
                    </m:sSubSup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= 1 if the patient is </a:t>
                </a:r>
                <a:r>
                  <a:rPr lang="en-GB" sz="1600" b="1" dirty="0">
                    <a:ea typeface="Cambria Math" panose="02040503050406030204" pitchFamily="18" charset="0"/>
                  </a:rPr>
                  <a:t>not</a:t>
                </a:r>
                <a:r>
                  <a:rPr lang="en-GB" sz="1600" dirty="0">
                    <a:ea typeface="Cambria Math" panose="02040503050406030204" pitchFamily="18" charset="0"/>
                  </a:rPr>
                  <a:t> referred to the CDU</a:t>
                </a:r>
              </a:p>
              <a:p>
                <a:pPr marL="285750" indent="-28575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GB" sz="1600" dirty="0">
                    <a:ea typeface="Cambria Math" panose="02040503050406030204" pitchFamily="18" charset="0"/>
                  </a:rPr>
                  <a:t>Censoring assumption:</a:t>
                </a:r>
                <a:r>
                  <a:rPr lang="en-GB" sz="1600" dirty="0">
                    <a:ea typeface="Cambria Math" panose="02040503050406030204" pitchFamily="18" charset="0"/>
                    <a:sym typeface="Wingding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GB" sz="1600"/>
                          <m:t>outcome</m:t>
                        </m:r>
                      </m:sup>
                    </m:sSubSup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is not observed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GB" sz="16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nor/>
                          </m:rPr>
                          <a:rPr lang="en-GB" sz="1600"/>
                          <m:t>select</m:t>
                        </m:r>
                      </m:sup>
                    </m:sSubSup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= 0</a:t>
                </a:r>
              </a:p>
              <a:p>
                <a:pPr marL="285750" indent="-285750">
                  <a:spcBef>
                    <a:spcPts val="1200"/>
                  </a:spcBef>
                  <a:buFont typeface="Arial" charset="0"/>
                  <a:buChar char="•"/>
                </a:pPr>
                <a:r>
                  <a:rPr lang="en-GB" sz="1600" dirty="0">
                    <a:ea typeface="Cambria Math" panose="02040503050406030204" pitchFamily="18" charset="0"/>
                  </a:rPr>
                  <a:t>Consistent and asymptotically efficient coefficient estimates when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GB" sz="1600" i="1">
                        <a:latin typeface="Cambria Math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r>
                  <a:rPr lang="en-GB" sz="1600" dirty="0">
                    <a:ea typeface="Cambria Math" panose="02040503050406030204" pitchFamily="18" charset="0"/>
                  </a:rPr>
                  <a:t> (Van de Ven / Van </a:t>
                </a:r>
                <a:r>
                  <a:rPr lang="en-GB" sz="1600" dirty="0" err="1">
                    <a:ea typeface="Cambria Math" panose="02040503050406030204" pitchFamily="18" charset="0"/>
                  </a:rPr>
                  <a:t>Praag</a:t>
                </a:r>
                <a:r>
                  <a:rPr lang="en-GB" sz="1600" dirty="0">
                    <a:ea typeface="Cambria Math" panose="02040503050406030204" pitchFamily="18" charset="0"/>
                  </a:rPr>
                  <a:t> 1981) </a:t>
                </a:r>
              </a:p>
            </p:txBody>
          </p:sp>
        </mc:Choice>
        <mc:Fallback xmlns="">
          <p:sp>
            <p:nvSpPr>
              <p:cNvPr id="1024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495300" y="4581128"/>
                <a:ext cx="8915400" cy="1727597"/>
              </a:xfrm>
              <a:blipFill rotWithShape="0">
                <a:blip r:embed="rId2"/>
                <a:stretch>
                  <a:fillRect l="-273" r="-88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23</a:t>
            </a:fld>
            <a:endParaRPr lang="en-US" altLang="en-US" sz="1400">
              <a:solidFill>
                <a:srgbClr val="8D909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784648" y="1804908"/>
                <a:ext cx="6186486" cy="178904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144000" tIns="144000" rIns="144000" bIns="14400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outcome</m:t>
                          </m:r>
                        </m:sup>
                      </m:sSubSup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=1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𝛾</m:t>
                          </m:r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4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select</m:t>
                          </m:r>
                        </m:sup>
                      </m:sSubSup>
                      <m:r>
                        <a:rPr lang="en-GB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=1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24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</a:rPr>
                      <m:t> ~ </m:t>
                    </m:r>
                    <m:r>
                      <a:rPr lang="en-GB" sz="2400" i="1">
                        <a:solidFill>
                          <a:schemeClr val="tx1"/>
                        </a:solidFill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mr>
                          <m:m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648" y="1804908"/>
                <a:ext cx="6186486" cy="178904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169024" y="3608501"/>
                <a:ext cx="30028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800" dirty="0">
                    <a:solidFill>
                      <a:schemeClr val="tx1"/>
                    </a:solidFill>
                  </a:rPr>
                  <a:t>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schemeClr val="tx1"/>
                    </a:solidFill>
                  </a:rPr>
                  <a:t> is ED crowding)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024" y="3608501"/>
                <a:ext cx="3002895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826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0379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Instrumental variables (I)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600200"/>
            <a:ext cx="8915400" cy="4708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900" dirty="0"/>
              <a:t>Model estimation improved and coefficients more reliable when IVs provided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GB" sz="1000" b="1" u="sng" dirty="0"/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200" b="1" dirty="0"/>
              <a:t>IV 1:  </a:t>
            </a:r>
            <a:r>
              <a:rPr lang="en-GB" sz="2200" dirty="0"/>
              <a:t>Propensity of assigned ED physician to refer patients into CDU over previous year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GB" sz="2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900" dirty="0"/>
              <a:t>Relevance: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1600" dirty="0"/>
              <a:t>If a patient is assigned to a physician who has a history of referring more patients to the CDU, they are more likely to be referred there themselves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900" dirty="0"/>
              <a:t>Validity: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1600" dirty="0"/>
              <a:t>Include controls for the physician’s historic error rates over the same period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1600" dirty="0"/>
              <a:t>After controlling for physician-specific historic error rates, the CDU referral rate of the assigned physician is uncorrelated with the residuals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24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0817" y="2348881"/>
            <a:ext cx="8778180" cy="792087"/>
          </a:xfrm>
          <a:prstGeom prst="roundRect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649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Instrumental variables (II)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600200"/>
            <a:ext cx="8915400" cy="4708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900" dirty="0"/>
              <a:t>Model estimation improved and coefficients more reliable when IVs provided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GB" sz="1000" b="1" u="sng" dirty="0"/>
          </a:p>
          <a:p>
            <a:pPr marL="0" indent="0" algn="ctr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2200" b="1" dirty="0"/>
              <a:t>IV 2:  </a:t>
            </a:r>
            <a:r>
              <a:rPr lang="en-GB" sz="2200" dirty="0"/>
              <a:t>Congestion level in the CDU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GB" sz="2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900" dirty="0"/>
              <a:t>Relevance: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1600" dirty="0"/>
              <a:t>If the CDU is congested then it becomes less available to ED physicians as an option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GB" sz="16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GB" sz="1900" dirty="0"/>
              <a:t>Validity: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GB" sz="1600" dirty="0"/>
              <a:t>For patients who are not admitted to the CDU, the busyness of the CDU should have no direct effect on their likelihood of being admitted or discharged in error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25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2360711" y="2348881"/>
            <a:ext cx="5112569" cy="504055"/>
          </a:xfrm>
          <a:prstGeom prst="roundRect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2278" y="5914476"/>
            <a:ext cx="867082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(Instrument validity can be tested with several instruments </a:t>
            </a:r>
            <a:r>
              <a:rPr lang="en-GB" sz="2000" dirty="0">
                <a:sym typeface="Wingdings" panose="05000000000000000000" pitchFamily="2" charset="2"/>
              </a:rPr>
              <a:t> all tests pass)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24925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Congestion effect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4734698"/>
            <a:ext cx="8915400" cy="157402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>
                <a:latin typeface="Rockwell" charset="0"/>
              </a:rPr>
              <a:t>A 1σ increase in ED congestion results in a:</a:t>
            </a:r>
          </a:p>
          <a:p>
            <a:pPr lvl="2"/>
            <a:r>
              <a:rPr lang="en-US" altLang="en-US" sz="2000" dirty="0">
                <a:latin typeface="Rockwell" charset="0"/>
              </a:rPr>
              <a:t>7.2% increase in both types of error</a:t>
            </a:r>
          </a:p>
          <a:p>
            <a:pPr lvl="2"/>
            <a:r>
              <a:rPr lang="en-US" altLang="en-US" sz="2000" dirty="0">
                <a:latin typeface="Rockwell" charset="0"/>
              </a:rPr>
              <a:t>7.7% increase in avoidable hospitalizations</a:t>
            </a:r>
          </a:p>
          <a:p>
            <a:pPr lvl="2"/>
            <a:r>
              <a:rPr lang="en-US" altLang="en-US" sz="2000" dirty="0">
                <a:latin typeface="Rockwell" charset="0"/>
              </a:rPr>
              <a:t>3.3% reduction in wrongful discharges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26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680" y="1628800"/>
            <a:ext cx="5472608" cy="2750720"/>
          </a:xfrm>
          <a:prstGeom prst="rect">
            <a:avLst/>
          </a:prstGeom>
        </p:spPr>
      </p:pic>
      <p:sp>
        <p:nvSpPr>
          <p:cNvPr id="4" name="Right Brace 3"/>
          <p:cNvSpPr/>
          <p:nvPr/>
        </p:nvSpPr>
        <p:spPr bwMode="auto">
          <a:xfrm>
            <a:off x="6465168" y="4869160"/>
            <a:ext cx="504056" cy="1512168"/>
          </a:xfrm>
          <a:prstGeom prst="rightBrace">
            <a:avLst/>
          </a:prstGeom>
          <a:noFill/>
          <a:ln w="28575" cap="flat" cmpd="sng" algn="ctr">
            <a:solidFill>
              <a:srgbClr val="A0CE6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54783" y="5071246"/>
            <a:ext cx="227035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/>
              <a:t>Consistent with  Hypotheses 1 and 2</a:t>
            </a:r>
          </a:p>
        </p:txBody>
      </p:sp>
    </p:spTree>
    <p:extLst>
      <p:ext uri="{BB962C8B-B14F-4D97-AF65-F5344CB8AC3E}">
        <p14:creationId xmlns:p14="http://schemas.microsoft.com/office/powerpoint/2010/main" val="3139994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443D9-8C84-B24B-812E-03FF2C2CC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Hypothesis 3: Two-stage gatekeeping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DA98CDF-72C7-0447-A1F8-6016E3066052}"/>
              </a:ext>
            </a:extLst>
          </p:cNvPr>
          <p:cNvSpPr txBox="1">
            <a:spLocks/>
          </p:cNvSpPr>
          <p:nvPr/>
        </p:nvSpPr>
        <p:spPr>
          <a:xfrm>
            <a:off x="485365" y="1494006"/>
            <a:ext cx="9064809" cy="13844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600"/>
              </a:spcBef>
              <a:buNone/>
            </a:pPr>
            <a:r>
              <a:rPr lang="en-GB" sz="1700" b="1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RQ-2:</a:t>
            </a:r>
            <a:r>
              <a:rPr lang="en-GB" sz="17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  Are there process changes that improve the accuracy of gatekeeping decisions?</a:t>
            </a:r>
            <a:endParaRPr lang="en-GB" sz="1400" dirty="0">
              <a:solidFill>
                <a:schemeClr val="tx1">
                  <a:lumMod val="75000"/>
                </a:schemeClr>
              </a:solidFill>
              <a:latin typeface="Rockwell" panose="02060603020205020403" pitchFamily="18" charset="7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F910DE-5028-3345-8325-64A13F6ECC74}"/>
              </a:ext>
            </a:extLst>
          </p:cNvPr>
          <p:cNvSpPr/>
          <p:nvPr/>
        </p:nvSpPr>
        <p:spPr>
          <a:xfrm>
            <a:off x="495300" y="1997437"/>
            <a:ext cx="8922197" cy="922918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txBody>
          <a:bodyPr wrap="square" lIns="180000" tIns="108000" rIns="108000" bIns="108000" anchor="ctr" anchorCtr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800" u="sng" dirty="0">
                <a:latin typeface="Rockwell" panose="02060603020205020403" pitchFamily="18" charset="77"/>
              </a:rPr>
              <a:t>Hypothesis 3</a:t>
            </a:r>
            <a:r>
              <a:rPr lang="en-GB" sz="1800" dirty="0">
                <a:latin typeface="Rockwell" panose="02060603020205020403" pitchFamily="18" charset="77"/>
              </a:rPr>
              <a:t> (uncertainty-based streaming)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b="1" i="1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A two stage gatekeeping system reduces both types of gatekeeping error</a:t>
            </a:r>
            <a:endParaRPr lang="en-US" sz="1600" dirty="0">
              <a:solidFill>
                <a:schemeClr val="tx1">
                  <a:lumMod val="75000"/>
                </a:schemeClr>
              </a:solidFill>
              <a:latin typeface="Rockwell" panose="02060603020205020403" pitchFamily="18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FDE4A-8A55-4048-BFF5-D42DC287C7F1}"/>
              </a:ext>
            </a:extLst>
          </p:cNvPr>
          <p:cNvSpPr/>
          <p:nvPr/>
        </p:nvSpPr>
        <p:spPr>
          <a:xfrm>
            <a:off x="495301" y="4077072"/>
            <a:ext cx="8922196" cy="2137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Bef>
                <a:spcPts val="1000"/>
              </a:spcBef>
            </a:pPr>
            <a:r>
              <a:rPr lang="en-US" sz="1800" b="1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Streaming/triage</a:t>
            </a:r>
          </a:p>
          <a:p>
            <a:pPr marL="285750" indent="-285750">
              <a:lnSpc>
                <a:spcPct val="125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Assigning customers different priority classes may be beneficial when they differ sufficiently in their service requirements </a:t>
            </a:r>
            <a:r>
              <a:rPr lang="mr-IN" sz="15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–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 e.g. Mandelbaum &amp; </a:t>
            </a:r>
            <a:r>
              <a:rPr lang="en-US" sz="1500" dirty="0" err="1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Reiman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 (1998), </a:t>
            </a:r>
            <a:r>
              <a:rPr lang="en-US" sz="1500" dirty="0" err="1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Dijk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 &amp; </a:t>
            </a:r>
            <a:r>
              <a:rPr lang="en-US" sz="1500" dirty="0" err="1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Sluis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 (2008)</a:t>
            </a:r>
          </a:p>
          <a:p>
            <a:pPr marL="285750" indent="-285750">
              <a:lnSpc>
                <a:spcPct val="125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en-US" sz="1500" dirty="0" err="1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Saghafian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 et al. (2012) and </a:t>
            </a:r>
            <a:r>
              <a:rPr lang="en-US" sz="1500" dirty="0" err="1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Saghafian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 et al. (2014): triage can be augmented to stream ED patients based not only on their severity but also using their (</a:t>
            </a:r>
            <a:r>
              <a:rPr lang="en-US" sz="1500" dirty="0" err="1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i</a:t>
            </a:r>
            <a:r>
              <a:rPr lang="en-US" sz="1500" dirty="0">
                <a:solidFill>
                  <a:schemeClr val="tx1">
                    <a:lumMod val="75000"/>
                  </a:schemeClr>
                </a:solidFill>
                <a:latin typeface="Rockwell" panose="02060603020205020403" pitchFamily="18" charset="77"/>
              </a:rPr>
              <a:t>) likelihood of being admitted and (ii) their complexity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A66F6B-CFB9-A349-8F15-6D1DA20546CC}"/>
              </a:ext>
            </a:extLst>
          </p:cNvPr>
          <p:cNvSpPr/>
          <p:nvPr/>
        </p:nvSpPr>
        <p:spPr>
          <a:xfrm>
            <a:off x="485365" y="3206326"/>
            <a:ext cx="89321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600" i="1" dirty="0">
                <a:solidFill>
                  <a:schemeClr val="accent4">
                    <a:lumMod val="75000"/>
                  </a:schemeClr>
                </a:solidFill>
                <a:latin typeface="Rockwell" charset="0"/>
              </a:rPr>
              <a:t>The two-stage GK system improves the match between customers with heterogeneous needs with gatekeepers with heterogeneous experience and resources</a:t>
            </a:r>
          </a:p>
        </p:txBody>
      </p:sp>
    </p:spTree>
    <p:extLst>
      <p:ext uri="{BB962C8B-B14F-4D97-AF65-F5344CB8AC3E}">
        <p14:creationId xmlns:p14="http://schemas.microsoft.com/office/powerpoint/2010/main" val="405059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Two-stage gatekeeping system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28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213462" y="1772816"/>
            <a:ext cx="1679471" cy="7976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Wrongful discharge?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243925" y="2937487"/>
            <a:ext cx="1724171" cy="813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Avoidable hospitalization?</a:t>
            </a:r>
          </a:p>
        </p:txBody>
      </p:sp>
      <p:cxnSp>
        <p:nvCxnSpPr>
          <p:cNvPr id="7" name="Straight Arrow Connector 6"/>
          <p:cNvCxnSpPr>
            <a:stCxn id="15" idx="3"/>
            <a:endCxn id="5" idx="1"/>
          </p:cNvCxnSpPr>
          <p:nvPr/>
        </p:nvCxnSpPr>
        <p:spPr>
          <a:xfrm flipV="1">
            <a:off x="6794572" y="2171628"/>
            <a:ext cx="418890" cy="5977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5" idx="3"/>
            <a:endCxn id="6" idx="1"/>
          </p:cNvCxnSpPr>
          <p:nvPr/>
        </p:nvCxnSpPr>
        <p:spPr>
          <a:xfrm>
            <a:off x="6794572" y="2769329"/>
            <a:ext cx="449353" cy="57484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545487" y="2189001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31836" y="2958145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15" name="Diamond 14"/>
          <p:cNvSpPr/>
          <p:nvPr/>
        </p:nvSpPr>
        <p:spPr>
          <a:xfrm>
            <a:off x="4887951" y="2253674"/>
            <a:ext cx="1906621" cy="1031310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Admit patient?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892933" y="1811817"/>
            <a:ext cx="840050" cy="37690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892933" y="2188723"/>
            <a:ext cx="840050" cy="30445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991337" y="2300884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68096" y="1669081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cxnSp>
        <p:nvCxnSpPr>
          <p:cNvPr id="21" name="Straight Arrow Connector 20"/>
          <p:cNvCxnSpPr>
            <a:endCxn id="41" idx="1"/>
          </p:cNvCxnSpPr>
          <p:nvPr/>
        </p:nvCxnSpPr>
        <p:spPr>
          <a:xfrm flipV="1">
            <a:off x="1891942" y="2755566"/>
            <a:ext cx="914182" cy="8041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1"/>
          </p:cNvCxnSpPr>
          <p:nvPr/>
        </p:nvCxnSpPr>
        <p:spPr>
          <a:xfrm>
            <a:off x="1891942" y="4157464"/>
            <a:ext cx="914182" cy="925622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28823" y="2726223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92317" y="4619990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sp>
        <p:nvSpPr>
          <p:cNvPr id="25" name="Diamond 24"/>
          <p:cNvSpPr/>
          <p:nvPr/>
        </p:nvSpPr>
        <p:spPr>
          <a:xfrm>
            <a:off x="139039" y="3259469"/>
            <a:ext cx="2353302" cy="1313279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Disposition decision is clear?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2806124" y="4676400"/>
            <a:ext cx="1724171" cy="813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Referral decision made in CDU</a:t>
            </a:r>
          </a:p>
        </p:txBody>
      </p:sp>
      <p:cxnSp>
        <p:nvCxnSpPr>
          <p:cNvPr id="33" name="Straight Arrow Connector 32"/>
          <p:cNvCxnSpPr>
            <a:stCxn id="6" idx="3"/>
          </p:cNvCxnSpPr>
          <p:nvPr/>
        </p:nvCxnSpPr>
        <p:spPr>
          <a:xfrm flipV="1">
            <a:off x="8968096" y="2995673"/>
            <a:ext cx="809440" cy="3485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3"/>
          </p:cNvCxnSpPr>
          <p:nvPr/>
        </p:nvCxnSpPr>
        <p:spPr>
          <a:xfrm>
            <a:off x="8968096" y="3344173"/>
            <a:ext cx="809440" cy="33285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035890" y="3484739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12649" y="2852936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806124" y="2348880"/>
            <a:ext cx="1724171" cy="813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Referral decision made in ED</a:t>
            </a:r>
          </a:p>
        </p:txBody>
      </p:sp>
      <p:cxnSp>
        <p:nvCxnSpPr>
          <p:cNvPr id="45" name="Straight Arrow Connector 44"/>
          <p:cNvCxnSpPr>
            <a:stCxn id="41" idx="3"/>
            <a:endCxn id="15" idx="1"/>
          </p:cNvCxnSpPr>
          <p:nvPr/>
        </p:nvCxnSpPr>
        <p:spPr>
          <a:xfrm>
            <a:off x="4530295" y="2755566"/>
            <a:ext cx="357656" cy="1376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7258015" y="4091922"/>
            <a:ext cx="1679471" cy="7976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Wrongful discharge?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7288478" y="5256593"/>
            <a:ext cx="1724171" cy="81337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Avoidable hospitalization?</a:t>
            </a:r>
          </a:p>
        </p:txBody>
      </p:sp>
      <p:cxnSp>
        <p:nvCxnSpPr>
          <p:cNvPr id="54" name="Straight Arrow Connector 53"/>
          <p:cNvCxnSpPr>
            <a:stCxn id="65" idx="3"/>
          </p:cNvCxnSpPr>
          <p:nvPr/>
        </p:nvCxnSpPr>
        <p:spPr>
          <a:xfrm flipV="1">
            <a:off x="6839125" y="4490734"/>
            <a:ext cx="418890" cy="597701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90040" y="4508107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676389" y="5277251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sp>
        <p:nvSpPr>
          <p:cNvPr id="58" name="Diamond 57"/>
          <p:cNvSpPr/>
          <p:nvPr/>
        </p:nvSpPr>
        <p:spPr>
          <a:xfrm>
            <a:off x="4932504" y="4572780"/>
            <a:ext cx="1906621" cy="1031310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Admit patient?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8937486" y="4130923"/>
            <a:ext cx="840050" cy="37690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8937486" y="4507829"/>
            <a:ext cx="840050" cy="30445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035890" y="4619990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012649" y="3988187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cxnSp>
        <p:nvCxnSpPr>
          <p:cNvPr id="63" name="Straight Arrow Connector 62"/>
          <p:cNvCxnSpPr>
            <a:stCxn id="53" idx="3"/>
          </p:cNvCxnSpPr>
          <p:nvPr/>
        </p:nvCxnSpPr>
        <p:spPr>
          <a:xfrm flipV="1">
            <a:off x="9012649" y="5314779"/>
            <a:ext cx="809440" cy="34850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53" idx="3"/>
          </p:cNvCxnSpPr>
          <p:nvPr/>
        </p:nvCxnSpPr>
        <p:spPr>
          <a:xfrm>
            <a:off x="9012649" y="5663279"/>
            <a:ext cx="809440" cy="33285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080443" y="5803845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No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057202" y="5172042"/>
            <a:ext cx="518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Yes</a:t>
            </a:r>
          </a:p>
        </p:txBody>
      </p:sp>
      <p:cxnSp>
        <p:nvCxnSpPr>
          <p:cNvPr id="67" name="Straight Arrow Connector 66"/>
          <p:cNvCxnSpPr>
            <a:stCxn id="26" idx="3"/>
            <a:endCxn id="58" idx="1"/>
          </p:cNvCxnSpPr>
          <p:nvPr/>
        </p:nvCxnSpPr>
        <p:spPr>
          <a:xfrm>
            <a:off x="4530295" y="5083086"/>
            <a:ext cx="402209" cy="5349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/>
          <p:cNvGrpSpPr/>
          <p:nvPr/>
        </p:nvGrpSpPr>
        <p:grpSpPr>
          <a:xfrm>
            <a:off x="2288158" y="2527555"/>
            <a:ext cx="5000320" cy="2787223"/>
            <a:chOff x="2288158" y="2527555"/>
            <a:chExt cx="5000320" cy="2787223"/>
          </a:xfrm>
        </p:grpSpPr>
        <p:sp>
          <p:nvSpPr>
            <p:cNvPr id="80" name="Rectangle 79"/>
            <p:cNvSpPr/>
            <p:nvPr/>
          </p:nvSpPr>
          <p:spPr>
            <a:xfrm>
              <a:off x="3768338" y="3652666"/>
              <a:ext cx="1926122" cy="518777"/>
            </a:xfrm>
            <a:prstGeom prst="rect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>
                  <a:solidFill>
                    <a:schemeClr val="tx1"/>
                  </a:solidFill>
                </a:rPr>
                <a:t>Unobservables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Curved Connector 77"/>
            <p:cNvCxnSpPr>
              <a:stCxn id="80" idx="3"/>
            </p:cNvCxnSpPr>
            <p:nvPr/>
          </p:nvCxnSpPr>
          <p:spPr bwMode="auto">
            <a:xfrm flipV="1">
              <a:off x="5694460" y="2527555"/>
              <a:ext cx="1594018" cy="1384500"/>
            </a:xfrm>
            <a:prstGeom prst="curvedConnector3">
              <a:avLst>
                <a:gd name="adj1" fmla="val 60567"/>
              </a:avLst>
            </a:prstGeom>
            <a:noFill/>
            <a:ln w="38100" cap="flat" cmpd="sng" algn="ctr">
              <a:solidFill>
                <a:srgbClr val="FFC0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3" name="Curved Connector 82"/>
            <p:cNvCxnSpPr>
              <a:stCxn id="80" idx="3"/>
            </p:cNvCxnSpPr>
            <p:nvPr/>
          </p:nvCxnSpPr>
          <p:spPr bwMode="auto">
            <a:xfrm flipV="1">
              <a:off x="5694460" y="3511300"/>
              <a:ext cx="1571274" cy="400755"/>
            </a:xfrm>
            <a:prstGeom prst="curvedConnector3">
              <a:avLst/>
            </a:prstGeom>
            <a:noFill/>
            <a:ln w="38100" cap="flat" cmpd="sng" algn="ctr">
              <a:solidFill>
                <a:srgbClr val="FFC0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6" name="Curved Connector 85"/>
            <p:cNvCxnSpPr>
              <a:stCxn id="80" idx="3"/>
            </p:cNvCxnSpPr>
            <p:nvPr/>
          </p:nvCxnSpPr>
          <p:spPr bwMode="auto">
            <a:xfrm>
              <a:off x="5694460" y="3912055"/>
              <a:ext cx="1563555" cy="367047"/>
            </a:xfrm>
            <a:prstGeom prst="curvedConnector3">
              <a:avLst/>
            </a:prstGeom>
            <a:noFill/>
            <a:ln w="38100" cap="flat" cmpd="sng" algn="ctr">
              <a:solidFill>
                <a:srgbClr val="FFC0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89" name="Curved Connector 88"/>
            <p:cNvCxnSpPr>
              <a:stCxn id="80" idx="3"/>
            </p:cNvCxnSpPr>
            <p:nvPr/>
          </p:nvCxnSpPr>
          <p:spPr bwMode="auto">
            <a:xfrm>
              <a:off x="5694460" y="3912055"/>
              <a:ext cx="1594018" cy="1402723"/>
            </a:xfrm>
            <a:prstGeom prst="curvedConnector3">
              <a:avLst>
                <a:gd name="adj1" fmla="val 65096"/>
              </a:avLst>
            </a:prstGeom>
            <a:noFill/>
            <a:ln w="38100" cap="flat" cmpd="sng" algn="ctr">
              <a:solidFill>
                <a:srgbClr val="FFC0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4" name="Curved Connector 93"/>
            <p:cNvCxnSpPr>
              <a:stCxn id="80" idx="1"/>
            </p:cNvCxnSpPr>
            <p:nvPr/>
          </p:nvCxnSpPr>
          <p:spPr bwMode="auto">
            <a:xfrm rot="10800000">
              <a:off x="2288158" y="3750779"/>
              <a:ext cx="1480181" cy="161277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C000"/>
              </a:solidFill>
              <a:prstDash val="sysDash"/>
              <a:round/>
              <a:headEnd type="none" w="med" len="med"/>
              <a:tailEnd type="triangle"/>
            </a:ln>
            <a:effectLst/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504407" y="5862168"/>
                <a:ext cx="6032769" cy="51941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lIns="144000" tIns="108000" rIns="144000" bIns="10800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GB" sz="1800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GB" sz="1800">
                            <a:latin typeface="Cambria Math" charset="0"/>
                          </a:rPr>
                          <m:t>outcome</m:t>
                        </m:r>
                      </m:sup>
                    </m:sSubSup>
                    <m:r>
                      <a:rPr lang="en-GB" sz="1800" i="1">
                        <a:latin typeface="Cambria Math" charset="0"/>
                      </a:rPr>
                      <m:t>=1(</m:t>
                    </m:r>
                    <m:r>
                      <a:rPr lang="en-GB" sz="1800" i="1">
                        <a:latin typeface="Cambria Math" charset="0"/>
                      </a:rPr>
                      <m:t>𝛼</m:t>
                    </m:r>
                    <m:r>
                      <a:rPr lang="en-GB" sz="180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GB" sz="180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GB" sz="1800" i="1">
                        <a:solidFill>
                          <a:schemeClr val="tx1"/>
                        </a:solidFill>
                        <a:latin typeface="Cambria Math" charset="0"/>
                      </a:rPr>
                      <m:t>𝛽</m:t>
                    </m:r>
                    <m:r>
                      <a:rPr lang="en-GB" sz="1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GB" sz="1800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GB" sz="1800" i="1">
                        <a:latin typeface="Cambria Math" charset="0"/>
                      </a:rPr>
                      <m:t>𝛾</m:t>
                    </m:r>
                    <m:r>
                      <a:rPr lang="en-GB" sz="1800" i="1"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GB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GB" sz="1800" i="1">
                            <a:solidFill>
                              <a:srgbClr val="FF0000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i="1">
                            <a:solidFill>
                              <a:srgbClr val="FF0000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GB" sz="1800">
                            <a:solidFill>
                              <a:srgbClr val="FF0000"/>
                            </a:solidFill>
                            <a:latin typeface="Cambria Math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CDU</m:t>
                        </m:r>
                      </m:sup>
                    </m:sSubSup>
                    <m:r>
                      <a:rPr lang="en-GB" sz="1800" i="1">
                        <a:solidFill>
                          <a:srgbClr val="FF0000"/>
                        </a:solidFill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GB" sz="1800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GB" sz="18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/>
                  <a:t> &gt; 0)</a:t>
                </a:r>
                <a14:m>
                  <m:oMath xmlns:m="http://schemas.openxmlformats.org/officeDocument/2006/math">
                    <m:r>
                      <a:rPr lang="en-GB" sz="180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charset="0"/>
                          </a:rPr>
                          <m:t>   </m:t>
                        </m:r>
                        <m:r>
                          <a:rPr lang="en-GB" sz="1800" i="1">
                            <a:latin typeface="Cambria Math" charset="0"/>
                          </a:rPr>
                          <m:t>𝜀</m:t>
                        </m:r>
                      </m:e>
                      <m:sub>
                        <m:r>
                          <a:rPr lang="en-GB" sz="1800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800" dirty="0"/>
                  <a:t>~</a:t>
                </a:r>
                <a:r>
                  <a:rPr lang="en-GB" sz="1800" i="1" dirty="0"/>
                  <a:t>N</a:t>
                </a:r>
                <a:r>
                  <a:rPr lang="en-GB" sz="1800" dirty="0"/>
                  <a:t>(0,1)</a:t>
                </a:r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07" y="5862168"/>
                <a:ext cx="6032769" cy="519410"/>
              </a:xfrm>
              <a:prstGeom prst="rect">
                <a:avLst/>
              </a:prstGeom>
              <a:blipFill rotWithShape="0">
                <a:blip r:embed="rId2"/>
                <a:stretch>
                  <a:fillRect t="-50000" b="-69318"/>
                </a:stretch>
              </a:blip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4" name="Straight Arrow Connector 393"/>
          <p:cNvCxnSpPr/>
          <p:nvPr/>
        </p:nvCxnSpPr>
        <p:spPr>
          <a:xfrm>
            <a:off x="6818234" y="5080997"/>
            <a:ext cx="449353" cy="57484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32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Recursive bivariate </a:t>
            </a:r>
            <a:r>
              <a:rPr lang="en-US" altLang="en-US" dirty="0" err="1">
                <a:latin typeface="Rockwell" charset="0"/>
              </a:rPr>
              <a:t>probit</a:t>
            </a:r>
            <a:endParaRPr lang="en-US" altLang="en-US" dirty="0">
              <a:latin typeface="Rockwell" charset="0"/>
            </a:endParaRP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29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0599" y="1649617"/>
            <a:ext cx="1815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err="1">
                <a:solidFill>
                  <a:schemeClr val="tx1"/>
                </a:solidFill>
              </a:rPr>
              <a:t>Heckprobit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599" y="3851016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chemeClr val="tx1"/>
                </a:solidFill>
              </a:rPr>
              <a:t>Recursive bivariate </a:t>
            </a:r>
            <a:r>
              <a:rPr lang="en-GB" sz="2400" b="1" dirty="0" err="1">
                <a:solidFill>
                  <a:schemeClr val="tx1"/>
                </a:solidFill>
              </a:rPr>
              <a:t>probit</a:t>
            </a:r>
            <a:endParaRPr lang="en-GB" sz="24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077941" y="2079683"/>
                <a:ext cx="348905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i="1" dirty="0">
                    <a:solidFill>
                      <a:schemeClr val="tx1"/>
                    </a:solidFill>
                  </a:rPr>
                  <a:t>Effect of interest:</a:t>
                </a:r>
                <a:r>
                  <a:rPr lang="en-GB" sz="1800" dirty="0">
                    <a:solidFill>
                      <a:schemeClr val="tx1"/>
                    </a:solidFill>
                  </a:rPr>
                  <a:t> impact of congestion on referral decisions of the first-stage GK</a:t>
                </a:r>
              </a:p>
              <a:p>
                <a:endParaRPr lang="en-GB" sz="1800" dirty="0">
                  <a:solidFill>
                    <a:schemeClr val="tx1"/>
                  </a:solidFill>
                </a:endParaRPr>
              </a:p>
              <a:p>
                <a:r>
                  <a:rPr lang="en-GB" sz="1800" i="1" dirty="0">
                    <a:solidFill>
                      <a:schemeClr val="tx1"/>
                    </a:solidFill>
                  </a:rPr>
                  <a:t>Coefficient of interest:</a:t>
                </a:r>
                <a:r>
                  <a:rPr lang="en-GB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941" y="2079683"/>
                <a:ext cx="3489059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1399" t="-2066" r="-1224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077941" y="4228031"/>
                <a:ext cx="34890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800" i="1" dirty="0">
                    <a:solidFill>
                      <a:schemeClr val="tx1"/>
                    </a:solidFill>
                  </a:rPr>
                  <a:t>Effect of interest:</a:t>
                </a:r>
                <a:r>
                  <a:rPr lang="en-GB" sz="1800" dirty="0">
                    <a:solidFill>
                      <a:schemeClr val="tx1"/>
                    </a:solidFill>
                  </a:rPr>
                  <a:t> whether disposition decisions improve when patients referred through second-stage (CDU) GK</a:t>
                </a:r>
              </a:p>
              <a:p>
                <a:endParaRPr lang="en-GB" sz="1800" dirty="0">
                  <a:solidFill>
                    <a:schemeClr val="tx1"/>
                  </a:solidFill>
                </a:endParaRPr>
              </a:p>
              <a:p>
                <a:r>
                  <a:rPr lang="en-GB" sz="1800" i="1" dirty="0">
                    <a:solidFill>
                      <a:schemeClr val="tx1"/>
                    </a:solidFill>
                  </a:rPr>
                  <a:t>Coefficient of interest: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GB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941" y="4228031"/>
                <a:ext cx="3489059" cy="1754326"/>
              </a:xfrm>
              <a:prstGeom prst="rect">
                <a:avLst/>
              </a:prstGeom>
              <a:blipFill rotWithShape="0">
                <a:blip r:embed="rId3"/>
                <a:stretch>
                  <a:fillRect l="-1399" t="-2091" b="-25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64995" y="2217374"/>
                <a:ext cx="5245006" cy="13408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outcome</m:t>
                          </m:r>
                        </m:sup>
                      </m:sSubSup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=1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𝛽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𝛾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select</m:t>
                          </m:r>
                        </m:sup>
                      </m:sSubSup>
                      <m:r>
                        <a:rPr lang="en-GB" sz="20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=1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GB" sz="20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,</m:t>
                            </m:r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GB" sz="2000" i="1">
                        <a:solidFill>
                          <a:schemeClr val="tx1"/>
                        </a:solidFill>
                        <a:latin typeface="Cambria Math" charset="0"/>
                      </a:rPr>
                      <m:t> ~ </m:t>
                    </m:r>
                    <m:r>
                      <a:rPr lang="en-GB" sz="2000" i="1">
                        <a:solidFill>
                          <a:schemeClr val="tx1"/>
                        </a:solidFill>
                        <a:latin typeface="Cambria Math" charset="0"/>
                      </a:rPr>
                      <m:t>𝑁</m:t>
                    </m:r>
                    <m:d>
                      <m:dPr>
                        <m:ctrlPr>
                          <a:rPr lang="en-GB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0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95" y="2217374"/>
                <a:ext cx="5245006" cy="134081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10599" y="4363312"/>
                <a:ext cx="5667343" cy="1607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2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outcome</m:t>
                          </m:r>
                        </m:sup>
                      </m:sSubSup>
                      <m:r>
                        <a:rPr lang="en-GB" sz="2000" i="1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𝛽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𝛾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0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2000">
                                  <a:solidFill>
                                    <a:srgbClr val="FF0000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CDU</m:t>
                              </m:r>
                            </m:sup>
                          </m:sSubSup>
                          <m:r>
                            <a:rPr lang="en-GB" sz="2000" i="1" smtClean="0">
                              <a:solidFill>
                                <a:srgbClr val="FF0000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𝛿</m:t>
                          </m:r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2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2000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CDU</m:t>
                          </m:r>
                        </m:sup>
                      </m:sSubSup>
                      <m:r>
                        <a:rPr lang="en-GB" sz="2000" i="1">
                          <a:solidFill>
                            <a:schemeClr val="tx1"/>
                          </a:solidFill>
                          <a:effectLst/>
                          <a:latin typeface="Cambria Math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=1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GB" sz="20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GB" sz="2000" i="1">
                              <a:solidFill>
                                <a:schemeClr val="tx1"/>
                              </a:solidFill>
                              <a:effectLst/>
                              <a:latin typeface="Cambria Math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2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GB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GB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GB" sz="2000" i="1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~ </m:t>
                    </m:r>
                    <m:r>
                      <a:rPr lang="en-GB" sz="2000" i="1">
                        <a:solidFill>
                          <a:schemeClr val="tx1"/>
                        </a:solidFill>
                        <a:effectLst/>
                        <a:latin typeface="Cambria Math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</m:t>
                    </m:r>
                    <m:d>
                      <m:dPr>
                        <m:ctrlPr>
                          <a:rPr lang="en-GB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𝜌</m:t>
                              </m:r>
                            </m:e>
                            <m:e>
                              <m:r>
                                <a:rPr lang="en-GB" sz="20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000" dirty="0">
                    <a:solidFill>
                      <a:schemeClr val="tx1"/>
                    </a:solidFill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99" y="4363312"/>
                <a:ext cx="5667343" cy="160774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 bwMode="auto">
          <a:xfrm>
            <a:off x="356772" y="1628800"/>
            <a:ext cx="9210228" cy="2075127"/>
          </a:xfrm>
          <a:prstGeom prst="roundRect">
            <a:avLst>
              <a:gd name="adj" fmla="val 4758"/>
            </a:avLst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344488" y="3830083"/>
            <a:ext cx="9210228" cy="2325565"/>
          </a:xfrm>
          <a:prstGeom prst="roundRect">
            <a:avLst>
              <a:gd name="adj" fmla="val 4758"/>
            </a:avLst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16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C37B-C192-CC4B-9562-F4B2D99B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Warranted variation?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83F1-C3C1-F64D-9DBD-ACF7ECAE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88840"/>
            <a:ext cx="8915400" cy="4320480"/>
          </a:xfrm>
        </p:spPr>
        <p:txBody>
          <a:bodyPr/>
          <a:lstStyle/>
          <a:p>
            <a:pPr>
              <a:spcAft>
                <a:spcPts val="3400"/>
              </a:spcAft>
            </a:pPr>
            <a:r>
              <a:rPr lang="en-US" dirty="0"/>
              <a:t>Clinical need</a:t>
            </a:r>
          </a:p>
          <a:p>
            <a:pPr>
              <a:spcAft>
                <a:spcPts val="3400"/>
              </a:spcAft>
            </a:pPr>
            <a:r>
              <a:rPr lang="en-US" dirty="0"/>
              <a:t>Medical guidelines</a:t>
            </a:r>
          </a:p>
          <a:p>
            <a:pPr>
              <a:spcAft>
                <a:spcPts val="3400"/>
              </a:spcAft>
            </a:pPr>
            <a:r>
              <a:rPr lang="en-US" dirty="0"/>
              <a:t>Informed patient choice</a:t>
            </a:r>
          </a:p>
          <a:p>
            <a:pPr>
              <a:spcAft>
                <a:spcPts val="3400"/>
              </a:spcAft>
            </a:pPr>
            <a:r>
              <a:rPr lang="en-US" dirty="0"/>
              <a:t>Innovations in treatment or care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48CA1-8C9E-004D-9335-A5974A041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032" y="1916832"/>
            <a:ext cx="4097660" cy="230651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F4AFA35-E1BD-9740-B8B0-E7D487B1A8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35678FF-CE69-974F-9381-4BD852EC6CAC}" type="slidenum">
              <a:rPr lang="en-US" altLang="en-US" sz="1400">
                <a:solidFill>
                  <a:srgbClr val="8D909B"/>
                </a:solidFill>
              </a:rPr>
              <a:pPr/>
              <a:t>3</a:t>
            </a:fld>
            <a:endParaRPr lang="en-US" altLang="en-US" sz="1400" dirty="0">
              <a:solidFill>
                <a:srgbClr val="8D90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641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Benefits of two-stage gatekeeping system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30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810363"/>
              </p:ext>
            </p:extLst>
          </p:nvPr>
        </p:nvGraphicFramePr>
        <p:xfrm>
          <a:off x="826023" y="1829675"/>
          <a:ext cx="844735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57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No patient routed through CDU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All patients routed through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CDU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Avoidable hospitalizations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Wrongful discharges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1102742" y="3796547"/>
            <a:ext cx="4800518" cy="20115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5000"/>
              </a:lnSpc>
              <a:spcBef>
                <a:spcPts val="1600"/>
              </a:spcBef>
              <a:buNone/>
            </a:pP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65826" y="3590282"/>
            <a:ext cx="449697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u="sng" dirty="0">
                <a:solidFill>
                  <a:schemeClr val="tx1"/>
                </a:solidFill>
              </a:rPr>
              <a:t>Avg. treatment effect (</a:t>
            </a:r>
            <a:r>
              <a:rPr lang="en-GB" sz="2000" b="1" u="sng" dirty="0">
                <a:solidFill>
                  <a:schemeClr val="tx1"/>
                </a:solidFill>
              </a:rPr>
              <a:t>ATE</a:t>
            </a:r>
            <a:r>
              <a:rPr lang="en-GB" sz="2000" u="sng" dirty="0">
                <a:solidFill>
                  <a:schemeClr val="tx1"/>
                </a:solidFill>
              </a:rPr>
              <a:t>)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Avoidable hosp. = -3.5%</a:t>
            </a:r>
          </a:p>
          <a:p>
            <a:pPr marL="742950" lvl="1" indent="-285750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sz="2000" dirty="0">
                <a:solidFill>
                  <a:schemeClr val="tx1"/>
                </a:solidFill>
              </a:rPr>
              <a:t>Wrongful discharges = -0.49%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953000" y="3602702"/>
            <a:ext cx="5500815" cy="2735716"/>
            <a:chOff x="4953000" y="3602702"/>
            <a:chExt cx="5500815" cy="2735716"/>
          </a:xfrm>
        </p:grpSpPr>
        <p:sp>
          <p:nvSpPr>
            <p:cNvPr id="9" name="Rectangle 8"/>
            <p:cNvSpPr/>
            <p:nvPr/>
          </p:nvSpPr>
          <p:spPr>
            <a:xfrm>
              <a:off x="4953000" y="3602702"/>
              <a:ext cx="5500815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  <a:spcAft>
                  <a:spcPts val="600"/>
                </a:spcAft>
              </a:pPr>
              <a:r>
                <a:rPr lang="en-GB" sz="2000" u="sng" dirty="0">
                  <a:solidFill>
                    <a:schemeClr val="tx1"/>
                  </a:solidFill>
                </a:rPr>
                <a:t>Avg. treatment effect on the treated (</a:t>
              </a:r>
              <a:r>
                <a:rPr lang="en-GB" sz="2000" b="1" u="sng" dirty="0">
                  <a:solidFill>
                    <a:schemeClr val="tx1"/>
                  </a:solidFill>
                </a:rPr>
                <a:t>ATT</a:t>
              </a:r>
              <a:r>
                <a:rPr lang="en-GB" sz="2000" u="sng" dirty="0">
                  <a:solidFill>
                    <a:schemeClr val="tx1"/>
                  </a:solidFill>
                </a:rPr>
                <a:t>)</a:t>
              </a:r>
            </a:p>
            <a:p>
              <a:pPr marL="742950" lvl="1" indent="-285750">
                <a:spcBef>
                  <a:spcPts val="0"/>
                </a:spcBef>
                <a:spcAft>
                  <a:spcPts val="600"/>
                </a:spcAft>
                <a:buFont typeface="Arial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Avoidable hosp. = -9.3%</a:t>
              </a:r>
            </a:p>
            <a:p>
              <a:pPr marL="742950" lvl="1" indent="-285750">
                <a:spcBef>
                  <a:spcPts val="0"/>
                </a:spcBef>
                <a:spcAft>
                  <a:spcPts val="600"/>
                </a:spcAft>
                <a:buFont typeface="Arial" charset="0"/>
                <a:buChar char="•"/>
              </a:pPr>
              <a:r>
                <a:rPr lang="en-GB" sz="2000" dirty="0">
                  <a:solidFill>
                    <a:schemeClr val="tx1"/>
                  </a:solidFill>
                </a:rPr>
                <a:t>Wrongful discharges = -1.2%</a:t>
              </a:r>
            </a:p>
          </p:txBody>
        </p:sp>
        <p:sp>
          <p:nvSpPr>
            <p:cNvPr id="10" name="Left Brace 9"/>
            <p:cNvSpPr/>
            <p:nvPr/>
          </p:nvSpPr>
          <p:spPr>
            <a:xfrm rot="16200000">
              <a:off x="7183792" y="2635455"/>
              <a:ext cx="362953" cy="4680520"/>
            </a:xfrm>
            <a:prstGeom prst="leftBrace">
              <a:avLst>
                <a:gd name="adj1" fmla="val 8333"/>
                <a:gd name="adj2" fmla="val 50732"/>
              </a:avLst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003527" y="5230422"/>
              <a:ext cx="4774009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10000"/>
                </a:lnSpc>
                <a:spcBef>
                  <a:spcPts val="1600"/>
                </a:spcBef>
                <a:buFont typeface="Wingdings" charset="2"/>
                <a:buChar char="à"/>
              </a:pPr>
              <a:r>
                <a:rPr lang="en-GB" sz="2000" dirty="0">
                  <a:solidFill>
                    <a:schemeClr val="tx1"/>
                  </a:solidFill>
                  <a:sym typeface="Wingdings"/>
                </a:rPr>
                <a:t>ED physicians especially good at identifying patients who would benefit most from CDU second opinion</a:t>
              </a:r>
            </a:p>
          </p:txBody>
        </p:sp>
      </p:grpSp>
      <p:sp>
        <p:nvSpPr>
          <p:cNvPr id="12" name="Left Brace 11"/>
          <p:cNvSpPr/>
          <p:nvPr/>
        </p:nvSpPr>
        <p:spPr>
          <a:xfrm rot="16200000">
            <a:off x="2432391" y="2924612"/>
            <a:ext cx="362953" cy="4102205"/>
          </a:xfrm>
          <a:prstGeom prst="leftBrace">
            <a:avLst>
              <a:gd name="adj1" fmla="val 8333"/>
              <a:gd name="adj2" fmla="val 50732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72480" y="5223991"/>
            <a:ext cx="468367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600"/>
              </a:spcBef>
              <a:buFont typeface="Wingdings" charset="2"/>
              <a:buChar char="à"/>
            </a:pPr>
            <a:r>
              <a:rPr lang="en-GB" sz="2000" dirty="0">
                <a:solidFill>
                  <a:schemeClr val="tx1"/>
                </a:solidFill>
                <a:sym typeface="Wingdings"/>
              </a:rPr>
              <a:t>When patients routed through the two-stage system </a:t>
            </a:r>
            <a:r>
              <a:rPr lang="en-GB" sz="2000" i="1" dirty="0">
                <a:solidFill>
                  <a:schemeClr val="tx1"/>
                </a:solidFill>
                <a:sym typeface="Wingdings"/>
              </a:rPr>
              <a:t>both</a:t>
            </a:r>
            <a:r>
              <a:rPr lang="en-GB" sz="2000" dirty="0">
                <a:solidFill>
                  <a:schemeClr val="tx1"/>
                </a:solidFill>
                <a:sym typeface="Wingdings"/>
              </a:rPr>
              <a:t> errors go down</a:t>
            </a:r>
          </a:p>
        </p:txBody>
      </p:sp>
    </p:spTree>
    <p:extLst>
      <p:ext uri="{BB962C8B-B14F-4D97-AF65-F5344CB8AC3E}">
        <p14:creationId xmlns:p14="http://schemas.microsoft.com/office/powerpoint/2010/main" val="10575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More ED or CDU capacity?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600200"/>
            <a:ext cx="8915400" cy="4708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Aft>
                <a:spcPts val="1200"/>
              </a:spcAft>
            </a:pPr>
            <a:r>
              <a:rPr lang="en-US" altLang="en-US" sz="1400" b="1" dirty="0">
                <a:latin typeface="Rockwell" charset="0"/>
              </a:rPr>
              <a:t>Counterfactual</a:t>
            </a:r>
            <a:r>
              <a:rPr lang="en-US" altLang="en-US" sz="1400" dirty="0">
                <a:latin typeface="Rockwell" charset="0"/>
              </a:rPr>
              <a:t>: redeploy CDU capacity to the ED to reduce crowding</a:t>
            </a:r>
          </a:p>
          <a:p>
            <a:pPr lvl="3">
              <a:spcAft>
                <a:spcPts val="300"/>
              </a:spcAft>
            </a:pPr>
            <a:r>
              <a:rPr lang="en-US" altLang="en-US" sz="1200" dirty="0">
                <a:latin typeface="Rockwell" charset="0"/>
              </a:rPr>
              <a:t>1.5m patient hours in ED</a:t>
            </a:r>
          </a:p>
          <a:p>
            <a:pPr lvl="3">
              <a:spcAft>
                <a:spcPts val="1200"/>
              </a:spcAft>
            </a:pPr>
            <a:r>
              <a:rPr lang="en-US" altLang="en-US" sz="1200" dirty="0">
                <a:latin typeface="Rockwell" charset="0"/>
              </a:rPr>
              <a:t>326,000 patient hours in CDU (=20% of ED hours)</a:t>
            </a:r>
          </a:p>
          <a:p>
            <a:pPr>
              <a:spcAft>
                <a:spcPts val="1200"/>
              </a:spcAft>
            </a:pPr>
            <a:r>
              <a:rPr lang="en-US" altLang="en-US" sz="1400" dirty="0">
                <a:latin typeface="Rockwell" charset="0"/>
              </a:rPr>
              <a:t>If there is no CDU, then adding 20% more capacity to ED reduces ED busyness by ~0.6σ:</a:t>
            </a:r>
          </a:p>
          <a:p>
            <a:pPr lvl="3">
              <a:spcAft>
                <a:spcPts val="1200"/>
              </a:spcAft>
            </a:pPr>
            <a:r>
              <a:rPr lang="en-US" altLang="en-US" sz="1200" dirty="0">
                <a:latin typeface="Rockwell" charset="0"/>
              </a:rPr>
              <a:t>leads to 0.14% reduction in avoidable hospitalizations (and slight increase in wrongful discharges)</a:t>
            </a:r>
          </a:p>
          <a:p>
            <a:pPr>
              <a:spcAft>
                <a:spcPts val="1200"/>
              </a:spcAft>
            </a:pPr>
            <a:r>
              <a:rPr lang="en-US" altLang="en-US" sz="1400" dirty="0">
                <a:latin typeface="Rockwell" charset="0"/>
              </a:rPr>
              <a:t>Keeping ED at its observed capacity and retain CDU:</a:t>
            </a:r>
          </a:p>
          <a:p>
            <a:pPr lvl="3">
              <a:spcAft>
                <a:spcPts val="1200"/>
              </a:spcAft>
            </a:pPr>
            <a:r>
              <a:rPr lang="en-US" altLang="en-US" sz="1200" dirty="0">
                <a:latin typeface="Rockwell" charset="0"/>
              </a:rPr>
              <a:t>leads to 1% reduction of avoidable hospitalizations</a:t>
            </a:r>
          </a:p>
          <a:p>
            <a:pPr>
              <a:spcAft>
                <a:spcPts val="1200"/>
              </a:spcAft>
            </a:pPr>
            <a:r>
              <a:rPr lang="en-US" altLang="en-US" sz="1400" b="1" dirty="0">
                <a:latin typeface="Rockwell" charset="0"/>
              </a:rPr>
              <a:t>Why?</a:t>
            </a:r>
          </a:p>
          <a:p>
            <a:pPr lvl="3">
              <a:spcAft>
                <a:spcPts val="300"/>
              </a:spcAft>
            </a:pPr>
            <a:r>
              <a:rPr lang="en-US" altLang="en-US" sz="1200" dirty="0">
                <a:latin typeface="Rockwell" charset="0"/>
              </a:rPr>
              <a:t>Extra capacity in ED is only useful during busy periods; CDU is useful all the time</a:t>
            </a:r>
          </a:p>
          <a:p>
            <a:pPr lvl="3">
              <a:spcAft>
                <a:spcPts val="1200"/>
              </a:spcAft>
            </a:pPr>
            <a:r>
              <a:rPr lang="en-US" altLang="en-US" sz="1200" dirty="0">
                <a:latin typeface="Rockwell" charset="0"/>
              </a:rPr>
              <a:t>Extended service time in the CDU is provided only to those patients who benefit from it the most</a:t>
            </a:r>
            <a:endParaRPr lang="en-US" altLang="en-US" sz="1600" dirty="0">
              <a:latin typeface="Rockwell" charset="0"/>
            </a:endParaRPr>
          </a:p>
          <a:p>
            <a:pPr>
              <a:spcAft>
                <a:spcPts val="1200"/>
              </a:spcAft>
            </a:pPr>
            <a:endParaRPr lang="en-US" altLang="en-US" sz="1400" dirty="0">
              <a:latin typeface="Rockwell" charset="0"/>
            </a:endParaRPr>
          </a:p>
          <a:p>
            <a:pPr>
              <a:spcAft>
                <a:spcPts val="1200"/>
              </a:spcAft>
            </a:pPr>
            <a:r>
              <a:rPr lang="en-US" altLang="en-US" sz="1400" b="1" dirty="0">
                <a:latin typeface="Rockwell" charset="0"/>
              </a:rPr>
              <a:t>Summary:</a:t>
            </a:r>
            <a:r>
              <a:rPr lang="en-US" altLang="en-US" sz="1400" dirty="0">
                <a:latin typeface="Rockwell" charset="0"/>
              </a:rPr>
              <a:t> the net effect of the CDU in the study hospital, after accounting for the opportunity cost of its resources, is a relative reduction of the avoidable hospitalization rate by 16.5%</a:t>
            </a:r>
          </a:p>
        </p:txBody>
      </p:sp>
      <p:sp>
        <p:nvSpPr>
          <p:cNvPr id="10243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508E1726-735F-804D-9FF4-13190A254F89}" type="slidenum">
              <a:rPr lang="en-US" altLang="en-US" sz="1400">
                <a:solidFill>
                  <a:srgbClr val="8D909B"/>
                </a:solidFill>
              </a:rPr>
              <a:pPr/>
              <a:t>31</a:t>
            </a:fld>
            <a:endParaRPr lang="en-US" altLang="en-US" sz="1400">
              <a:solidFill>
                <a:srgbClr val="8D909B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4FE0993-0957-814B-B333-796FE42EC161}"/>
              </a:ext>
            </a:extLst>
          </p:cNvPr>
          <p:cNvCxnSpPr/>
          <p:nvPr/>
        </p:nvCxnSpPr>
        <p:spPr bwMode="auto">
          <a:xfrm>
            <a:off x="2000672" y="3284984"/>
            <a:ext cx="360040" cy="0"/>
          </a:xfrm>
          <a:prstGeom prst="line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81DC7D-7D36-CF41-9D03-30C1447A928E}"/>
              </a:ext>
            </a:extLst>
          </p:cNvPr>
          <p:cNvCxnSpPr>
            <a:cxnSpLocks/>
          </p:cNvCxnSpPr>
          <p:nvPr/>
        </p:nvCxnSpPr>
        <p:spPr bwMode="auto">
          <a:xfrm>
            <a:off x="2000672" y="4077072"/>
            <a:ext cx="288032" cy="0"/>
          </a:xfrm>
          <a:prstGeom prst="line">
            <a:avLst/>
          </a:prstGeom>
          <a:noFill/>
          <a:ln w="317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DE02E0-512B-9046-9E22-8F00F3A4091D}"/>
              </a:ext>
            </a:extLst>
          </p:cNvPr>
          <p:cNvSpPr/>
          <p:nvPr/>
        </p:nvSpPr>
        <p:spPr bwMode="auto">
          <a:xfrm>
            <a:off x="495300" y="5589240"/>
            <a:ext cx="8850287" cy="637472"/>
          </a:xfrm>
          <a:prstGeom prst="roundRect">
            <a:avLst/>
          </a:prstGeom>
          <a:noFill/>
          <a:ln w="190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325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A2DCB-9996-8B40-980C-9DE5EC88C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48F4AA-87EE-F54E-9C15-187F71061907}"/>
              </a:ext>
            </a:extLst>
          </p:cNvPr>
          <p:cNvSpPr txBox="1">
            <a:spLocks/>
          </p:cNvSpPr>
          <p:nvPr/>
        </p:nvSpPr>
        <p:spPr>
          <a:xfrm>
            <a:off x="272481" y="1556792"/>
            <a:ext cx="9145016" cy="5093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GB" sz="1600" dirty="0">
                <a:latin typeface="Rockwell" panose="02060603020205020403" pitchFamily="18" charset="77"/>
              </a:rPr>
              <a:t>Gatekeepers frequently must take referral decisions under congestion induced time pressure, e.g.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GB" sz="1400" dirty="0">
                <a:latin typeface="Rockwell" panose="02060603020205020403" pitchFamily="18" charset="77"/>
              </a:rPr>
              <a:t>PCP to specialist (e.g. 10 min appointment rule)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GB" sz="1400" dirty="0">
                <a:latin typeface="Rockwell" panose="02060603020205020403" pitchFamily="18" charset="77"/>
              </a:rPr>
              <a:t>ED to inpatient (e.g. 4 hour waiting time target)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endParaRPr lang="en-GB" sz="500" dirty="0">
              <a:latin typeface="Rockwell" panose="02060603020205020403" pitchFamily="18" charset="77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GB" sz="1600" dirty="0">
                <a:latin typeface="Rockwell" panose="02060603020205020403" pitchFamily="18" charset="77"/>
              </a:rPr>
              <a:t>Time targets are important because people tend to fill any amount of time they have with low-value-adding activities </a:t>
            </a:r>
            <a:r>
              <a:rPr lang="en-GB" sz="1200" dirty="0">
                <a:latin typeface="Rockwell" panose="02060603020205020403" pitchFamily="18" charset="77"/>
              </a:rPr>
              <a:t>(see e.g. </a:t>
            </a:r>
            <a:r>
              <a:rPr lang="en-GB" sz="1200" dirty="0" err="1">
                <a:latin typeface="Rockwell" panose="02060603020205020403" pitchFamily="18" charset="77"/>
              </a:rPr>
              <a:t>Hopp</a:t>
            </a:r>
            <a:r>
              <a:rPr lang="en-GB" sz="1200" dirty="0">
                <a:latin typeface="Rockwell" panose="02060603020205020403" pitchFamily="18" charset="77"/>
              </a:rPr>
              <a:t> et al. 2007)</a:t>
            </a:r>
          </a:p>
          <a:p>
            <a:pPr marL="0" indent="0">
              <a:lnSpc>
                <a:spcPct val="130000"/>
              </a:lnSpc>
              <a:spcBef>
                <a:spcPts val="600"/>
              </a:spcBef>
              <a:buNone/>
            </a:pPr>
            <a:r>
              <a:rPr lang="en-GB" sz="1400" dirty="0">
                <a:latin typeface="Rockwell" panose="02060603020205020403" pitchFamily="18" charset="77"/>
                <a:sym typeface="Wingdings" panose="05000000000000000000" pitchFamily="2" charset="2"/>
              </a:rPr>
              <a:t>         straight-forward decisions should be taken quickly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GB" sz="500" dirty="0">
              <a:latin typeface="Rockwell" panose="02060603020205020403" pitchFamily="18" charset="77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GB" sz="1600" dirty="0">
                <a:latin typeface="Rockwell" panose="02060603020205020403" pitchFamily="18" charset="77"/>
                <a:sym typeface="Wingdings" panose="05000000000000000000" pitchFamily="2" charset="2"/>
              </a:rPr>
              <a:t>However, time targets can be detrimental if they prevent people from taking time when needed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GB" sz="1400" dirty="0">
                <a:latin typeface="Rockwell" panose="02060603020205020403" pitchFamily="18" charset="77"/>
                <a:sym typeface="Wingdings" panose="05000000000000000000" pitchFamily="2" charset="2"/>
              </a:rPr>
              <a:t>e.g. we show that ED physicians act cautiously when under pressure, increasing admission errors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GB" sz="1400" dirty="0">
                <a:latin typeface="Rockwell" panose="02060603020205020403" pitchFamily="18" charset="77"/>
                <a:sym typeface="Wingdings" panose="05000000000000000000" pitchFamily="2" charset="2"/>
              </a:rPr>
              <a:t>the response of the gatekeeper can run counter to the system optimal response (e.g. ED bullwhip)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endParaRPr lang="en-GB" sz="500" dirty="0">
              <a:latin typeface="Rockwell" panose="02060603020205020403" pitchFamily="18" charset="77"/>
              <a:sym typeface="Wingdings" panose="05000000000000000000" pitchFamily="2" charset="2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GB" sz="1600" dirty="0">
                <a:latin typeface="Rockwell" panose="02060603020205020403" pitchFamily="18" charset="77"/>
                <a:sym typeface="Wingdings" panose="05000000000000000000" pitchFamily="2" charset="2"/>
              </a:rPr>
              <a:t>A two-stage gatekeeping system coupled with a waiting time target provides incentives to triage out straight-forward cases in time but allows for “active delay” of more uncertain cases</a:t>
            </a:r>
          </a:p>
          <a:p>
            <a:pPr lvl="2">
              <a:lnSpc>
                <a:spcPct val="130000"/>
              </a:lnSpc>
              <a:spcBef>
                <a:spcPts val="600"/>
              </a:spcBef>
            </a:pPr>
            <a:r>
              <a:rPr lang="en-GB" sz="1400" dirty="0">
                <a:latin typeface="Rockwell" panose="02060603020205020403" pitchFamily="18" charset="77"/>
                <a:sym typeface="Wingdings" panose="05000000000000000000" pitchFamily="2" charset="2"/>
              </a:rPr>
              <a:t>e.g. it allows hospitals to keep a time target in place </a:t>
            </a:r>
            <a:r>
              <a:rPr lang="en-GB" sz="1400" i="1" dirty="0">
                <a:latin typeface="Rockwell" panose="02060603020205020403" pitchFamily="18" charset="77"/>
                <a:sym typeface="Wingdings" panose="05000000000000000000" pitchFamily="2" charset="2"/>
              </a:rPr>
              <a:t>and</a:t>
            </a:r>
            <a:r>
              <a:rPr lang="en-GB" sz="1400" dirty="0">
                <a:latin typeface="Rockwell" panose="02060603020205020403" pitchFamily="18" charset="77"/>
                <a:sym typeface="Wingdings" panose="05000000000000000000" pitchFamily="2" charset="2"/>
              </a:rPr>
              <a:t> reduce the discrepancy between the gatekeeper and the system optimal response</a:t>
            </a:r>
            <a:endParaRPr lang="en-GB" sz="1400" dirty="0">
              <a:latin typeface="Rockwell" panose="020606030202050204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1173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8A9C0C-C5B4-3F41-A219-C7377126FA1B}"/>
              </a:ext>
            </a:extLst>
          </p:cNvPr>
          <p:cNvSpPr txBox="1"/>
          <p:nvPr/>
        </p:nvSpPr>
        <p:spPr>
          <a:xfrm>
            <a:off x="2936776" y="2564904"/>
            <a:ext cx="387157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atin typeface="Rockwell" panose="02060603020205020403" pitchFamily="18" charset="77"/>
              </a:rPr>
              <a:t>Thank you!!</a:t>
            </a:r>
          </a:p>
          <a:p>
            <a:pPr algn="ctr"/>
            <a:endParaRPr lang="en-US" dirty="0">
              <a:latin typeface="Rockwell" panose="02060603020205020403" pitchFamily="18" charset="77"/>
            </a:endParaRPr>
          </a:p>
          <a:p>
            <a:pPr algn="ctr"/>
            <a:r>
              <a:rPr lang="en-US" sz="3600" dirty="0">
                <a:latin typeface="Rockwell" panose="02060603020205020403" pitchFamily="18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74721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EC37B-C192-CC4B-9562-F4B2D99B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sources of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F83F1-C3C1-F64D-9DBD-ACF7ECAEA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88840"/>
            <a:ext cx="8915400" cy="4320480"/>
          </a:xfrm>
        </p:spPr>
        <p:txBody>
          <a:bodyPr/>
          <a:lstStyle/>
          <a:p>
            <a:pPr>
              <a:spcAft>
                <a:spcPts val="3400"/>
              </a:spcAft>
            </a:pPr>
            <a:r>
              <a:rPr lang="en-US" dirty="0"/>
              <a:t>Clinical decision making</a:t>
            </a:r>
          </a:p>
          <a:p>
            <a:pPr>
              <a:spcAft>
                <a:spcPts val="3400"/>
              </a:spcAft>
            </a:pPr>
            <a:r>
              <a:rPr lang="en-US" dirty="0"/>
              <a:t>Supply-sensitive</a:t>
            </a:r>
          </a:p>
          <a:p>
            <a:pPr lvl="2">
              <a:spcAft>
                <a:spcPts val="3400"/>
              </a:spcAft>
            </a:pPr>
            <a:r>
              <a:rPr lang="en-US" sz="1800" dirty="0"/>
              <a:t>e.g. availability of beds, specialists,…</a:t>
            </a:r>
          </a:p>
          <a:p>
            <a:pPr>
              <a:spcAft>
                <a:spcPts val="3400"/>
              </a:spcAft>
            </a:pPr>
            <a:r>
              <a:rPr lang="en-US" dirty="0"/>
              <a:t>Financial incentives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8247C-8940-CB4C-ADC3-917EF8F8C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056" y="1916832"/>
            <a:ext cx="4139917" cy="2496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9CADE-0224-D549-9B7B-CA7D1250CF29}"/>
              </a:ext>
            </a:extLst>
          </p:cNvPr>
          <p:cNvSpPr txBox="1"/>
          <p:nvPr/>
        </p:nvSpPr>
        <p:spPr>
          <a:xfrm>
            <a:off x="5348501" y="4537610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latin typeface="Rockwell" panose="02060603020205020403" pitchFamily="18" charset="77"/>
              </a:rPr>
              <a:t>“The doctor’s pen is the most expensive </a:t>
            </a:r>
          </a:p>
          <a:p>
            <a:r>
              <a:rPr lang="en-US" sz="1800" i="1" dirty="0">
                <a:latin typeface="Rockwell" panose="02060603020205020403" pitchFamily="18" charset="77"/>
              </a:rPr>
              <a:t>  item in a hospital”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0AF8F-7125-BD49-AFB1-81E96AA3F75C}"/>
              </a:ext>
            </a:extLst>
          </p:cNvPr>
          <p:cNvSpPr txBox="1"/>
          <p:nvPr/>
        </p:nvSpPr>
        <p:spPr>
          <a:xfrm>
            <a:off x="5457056" y="5239702"/>
            <a:ext cx="34556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latin typeface="Rockwell" panose="02060603020205020403" pitchFamily="18" charset="77"/>
              </a:rPr>
              <a:t>Dr</a:t>
            </a:r>
            <a:r>
              <a:rPr lang="en-US" sz="1100" dirty="0">
                <a:latin typeface="Rockwell" panose="02060603020205020403" pitchFamily="18" charset="77"/>
              </a:rPr>
              <a:t> Gareth </a:t>
            </a:r>
            <a:r>
              <a:rPr lang="en-US" sz="1100" dirty="0" err="1">
                <a:latin typeface="Rockwell" panose="02060603020205020403" pitchFamily="18" charset="77"/>
              </a:rPr>
              <a:t>Goodier</a:t>
            </a:r>
            <a:endParaRPr lang="en-US" sz="1100" dirty="0">
              <a:latin typeface="Rockwell" panose="02060603020205020403" pitchFamily="18" charset="77"/>
            </a:endParaRPr>
          </a:p>
          <a:p>
            <a:r>
              <a:rPr lang="en-US" sz="1100" dirty="0">
                <a:latin typeface="Rockwell" panose="02060603020205020403" pitchFamily="18" charset="77"/>
              </a:rPr>
              <a:t>Former CEO of Cambridge University Hospitals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2AA235-FA81-AD47-B92C-7CF67EADA9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35678FF-CE69-974F-9381-4BD852EC6CAC}" type="slidenum">
              <a:rPr lang="en-US" altLang="en-US" sz="1400">
                <a:solidFill>
                  <a:srgbClr val="8D909B"/>
                </a:solidFill>
              </a:rPr>
              <a:pPr/>
              <a:t>4</a:t>
            </a:fld>
            <a:endParaRPr lang="en-US" altLang="en-US" sz="1400" dirty="0">
              <a:solidFill>
                <a:srgbClr val="8D909B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63F6FB-C5FE-8A4F-AC3E-98D78BB237BE}"/>
              </a:ext>
            </a:extLst>
          </p:cNvPr>
          <p:cNvSpPr/>
          <p:nvPr/>
        </p:nvSpPr>
        <p:spPr bwMode="auto">
          <a:xfrm>
            <a:off x="344488" y="1772816"/>
            <a:ext cx="4248472" cy="864096"/>
          </a:xfrm>
          <a:prstGeom prst="ellips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70000"/>
              </a:lnSpc>
              <a:spcBef>
                <a:spcPct val="20000"/>
              </a:spcBef>
              <a:spcAft>
                <a:spcPts val="400"/>
              </a:spcAft>
              <a:buClrTx/>
              <a:buSzTx/>
              <a:buFontTx/>
              <a:buNone/>
              <a:tabLst/>
            </a:pPr>
            <a:endParaRPr kumimoji="0" lang="en-US" sz="2500" b="0" i="0" u="none" strike="noStrike" cap="none" normalizeH="0" baseline="0">
              <a:ln>
                <a:noFill/>
              </a:ln>
              <a:solidFill>
                <a:srgbClr val="5CA717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68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7265988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Rockwell" charset="0"/>
              </a:rPr>
              <a:t>Decision making in the ED</a:t>
            </a:r>
          </a:p>
        </p:txBody>
      </p:sp>
      <p:sp>
        <p:nvSpPr>
          <p:cNvPr id="9218" name="Content Placeholder 2"/>
          <p:cNvSpPr>
            <a:spLocks noGrp="1"/>
          </p:cNvSpPr>
          <p:nvPr>
            <p:ph idx="1"/>
          </p:nvPr>
        </p:nvSpPr>
        <p:spPr bwMode="auto">
          <a:xfrm>
            <a:off x="495300" y="1600200"/>
            <a:ext cx="8915400" cy="4708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000" dirty="0">
                <a:latin typeface="Rockwell" charset="0"/>
              </a:rPr>
              <a:t>Emergency providers make disposition decisions ~350,000 times/day in US EDs</a:t>
            </a:r>
          </a:p>
          <a:p>
            <a:endParaRPr lang="en-US" altLang="en-US" sz="200" dirty="0">
              <a:latin typeface="Rockwell" charset="0"/>
            </a:endParaRPr>
          </a:p>
          <a:p>
            <a:pPr lvl="2"/>
            <a:r>
              <a:rPr lang="en-US" altLang="en-US" sz="1800" dirty="0">
                <a:latin typeface="Rockwell" charset="0"/>
              </a:rPr>
              <a:t>Option 1: admit patient to hospital</a:t>
            </a:r>
          </a:p>
          <a:p>
            <a:pPr lvl="2"/>
            <a:r>
              <a:rPr lang="en-US" altLang="en-US" sz="1800" dirty="0">
                <a:latin typeface="Rockwell" charset="0"/>
              </a:rPr>
              <a:t>Option 2: discharge patient home</a:t>
            </a:r>
          </a:p>
          <a:p>
            <a:pPr lvl="2"/>
            <a:endParaRPr lang="en-US" altLang="en-US" sz="200" dirty="0">
              <a:latin typeface="Rockwell" charset="0"/>
            </a:endParaRPr>
          </a:p>
          <a:p>
            <a:pPr marL="401637" lvl="2" indent="0">
              <a:buNone/>
            </a:pPr>
            <a:r>
              <a:rPr lang="en-US" altLang="en-US" sz="1800" dirty="0">
                <a:latin typeface="Rockwell" charset="0"/>
                <a:sym typeface="Wingdings"/>
              </a:rPr>
              <a:t>	</a:t>
            </a:r>
            <a:r>
              <a:rPr lang="en-US" altLang="en-US" sz="2000" dirty="0">
                <a:latin typeface="Rockwell" charset="0"/>
                <a:sym typeface="Wingdings"/>
              </a:rPr>
              <a:t> ED physicians act as </a:t>
            </a:r>
            <a:r>
              <a:rPr lang="en-US" altLang="en-US" sz="2000" b="1" dirty="0">
                <a:latin typeface="Rockwell" charset="0"/>
                <a:sym typeface="Wingdings"/>
              </a:rPr>
              <a:t>gatekeepers</a:t>
            </a:r>
            <a:r>
              <a:rPr lang="en-US" altLang="en-US" sz="2000" dirty="0">
                <a:latin typeface="Rockwell" charset="0"/>
                <a:sym typeface="Wingdings"/>
              </a:rPr>
              <a:t> to inpatient beds</a:t>
            </a:r>
          </a:p>
          <a:p>
            <a:endParaRPr lang="en-US" altLang="en-US" sz="2000" dirty="0">
              <a:latin typeface="Rockwell" charset="0"/>
              <a:sym typeface="Wingdings"/>
            </a:endParaRPr>
          </a:p>
          <a:p>
            <a:pPr>
              <a:spcAft>
                <a:spcPts val="1600"/>
              </a:spcAft>
            </a:pPr>
            <a:r>
              <a:rPr lang="en-US" altLang="en-US" sz="2000" dirty="0">
                <a:latin typeface="Rockwell" charset="0"/>
                <a:sym typeface="Wingdings"/>
              </a:rPr>
              <a:t>Significant variation in admission rates (gatekeeping referral rates) across EDs:</a:t>
            </a:r>
          </a:p>
          <a:p>
            <a:pPr lvl="2"/>
            <a:r>
              <a:rPr lang="en-US" altLang="en-US" sz="1800" dirty="0">
                <a:latin typeface="Rockwell" charset="0"/>
                <a:sym typeface="Wingdings"/>
              </a:rPr>
              <a:t>Pines at al. (2013 MCRR): US ED admission rate varied from 9.8% to 25.8% at the 10th and 90th percentiles</a:t>
            </a: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35678FF-CE69-974F-9381-4BD852EC6CAC}" type="slidenum">
              <a:rPr lang="en-US" altLang="en-US" sz="1400">
                <a:solidFill>
                  <a:srgbClr val="8D909B"/>
                </a:solidFill>
              </a:rPr>
              <a:pPr/>
              <a:t>5</a:t>
            </a:fld>
            <a:endParaRPr lang="en-US" altLang="en-US" sz="1400" dirty="0">
              <a:solidFill>
                <a:srgbClr val="8D909B"/>
              </a:solidFill>
            </a:endParaRPr>
          </a:p>
        </p:txBody>
      </p:sp>
      <p:sp>
        <p:nvSpPr>
          <p:cNvPr id="5" name="Slide Number Placeholder 12">
            <a:extLst>
              <a:ext uri="{FF2B5EF4-FFF2-40B4-BE49-F238E27FC236}">
                <a16:creationId xmlns:a16="http://schemas.microsoft.com/office/drawing/2014/main" id="{0100171C-7132-5F48-B0DB-38C451C37E80}"/>
              </a:ext>
            </a:extLst>
          </p:cNvPr>
          <p:cNvSpPr txBox="1">
            <a:spLocks/>
          </p:cNvSpPr>
          <p:nvPr/>
        </p:nvSpPr>
        <p:spPr>
          <a:xfrm>
            <a:off x="4750704" y="6165304"/>
            <a:ext cx="6322976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77"/>
              </a:rPr>
              <a:t>MCRR: Medical Care Research and Review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3821F-AFEA-E44C-BBDB-0C0DB2617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Gatekeeping (GK)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1417C-82F7-E546-B4F1-FA809C5F72D8}"/>
              </a:ext>
            </a:extLst>
          </p:cNvPr>
          <p:cNvSpPr txBox="1"/>
          <p:nvPr/>
        </p:nvSpPr>
        <p:spPr>
          <a:xfrm>
            <a:off x="6562281" y="1484784"/>
            <a:ext cx="1117614" cy="584775"/>
          </a:xfrm>
          <a:prstGeom prst="rect">
            <a:avLst/>
          </a:prstGeom>
          <a:solidFill>
            <a:srgbClr val="FF0000"/>
          </a:solidFill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Specialist </a:t>
            </a:r>
          </a:p>
          <a:p>
            <a:pPr algn="ctr"/>
            <a:r>
              <a:rPr lang="en-GB" sz="1600" dirty="0">
                <a:solidFill>
                  <a:schemeClr val="bg1"/>
                </a:solidFill>
              </a:rPr>
              <a:t>Service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90D602-2A42-9F4D-95EF-5B0598EF7D52}"/>
              </a:ext>
            </a:extLst>
          </p:cNvPr>
          <p:cNvSpPr txBox="1"/>
          <p:nvPr/>
        </p:nvSpPr>
        <p:spPr>
          <a:xfrm>
            <a:off x="1741234" y="1700808"/>
            <a:ext cx="1326004" cy="1077218"/>
          </a:xfrm>
          <a:prstGeom prst="rect">
            <a:avLst/>
          </a:prstGeom>
          <a:noFill/>
          <a:ln w="25400">
            <a:solidFill>
              <a:srgbClr val="A0CE6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Initial 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diagnosis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of needs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/preferences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23BDA2-B250-5844-B232-C305363B2323}"/>
              </a:ext>
            </a:extLst>
          </p:cNvPr>
          <p:cNvSpPr txBox="1"/>
          <p:nvPr/>
        </p:nvSpPr>
        <p:spPr>
          <a:xfrm>
            <a:off x="3521419" y="3241673"/>
            <a:ext cx="2007046" cy="584775"/>
          </a:xfrm>
          <a:prstGeom prst="rect">
            <a:avLst/>
          </a:prstGeom>
          <a:noFill/>
          <a:ln w="25400">
            <a:solidFill>
              <a:srgbClr val="A0CE6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Information about needs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4B9467-AE4B-C647-8CD0-D2A1949D4A22}"/>
              </a:ext>
            </a:extLst>
          </p:cNvPr>
          <p:cNvCxnSpPr>
            <a:stCxn id="11" idx="3"/>
            <a:endCxn id="4" idx="1"/>
          </p:cNvCxnSpPr>
          <p:nvPr/>
        </p:nvCxnSpPr>
        <p:spPr>
          <a:xfrm flipV="1">
            <a:off x="5528464" y="1777172"/>
            <a:ext cx="1033817" cy="47647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C4D40B-2C2F-594A-858D-BF43F2C849F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067238" y="2239417"/>
            <a:ext cx="454180" cy="1422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BAF26A-4960-1244-8414-2E4FDB942BC7}"/>
              </a:ext>
            </a:extLst>
          </p:cNvPr>
          <p:cNvSpPr txBox="1"/>
          <p:nvPr/>
        </p:nvSpPr>
        <p:spPr>
          <a:xfrm>
            <a:off x="320120" y="2068105"/>
            <a:ext cx="764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Arrival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CB4B3F-041A-094C-9011-E9BE0F57016F}"/>
              </a:ext>
            </a:extLst>
          </p:cNvPr>
          <p:cNvCxnSpPr>
            <a:stCxn id="9" idx="3"/>
            <a:endCxn id="5" idx="1"/>
          </p:cNvCxnSpPr>
          <p:nvPr/>
        </p:nvCxnSpPr>
        <p:spPr>
          <a:xfrm>
            <a:off x="1085073" y="2237382"/>
            <a:ext cx="656161" cy="20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Decision 20">
            <a:extLst>
              <a:ext uri="{FF2B5EF4-FFF2-40B4-BE49-F238E27FC236}">
                <a16:creationId xmlns:a16="http://schemas.microsoft.com/office/drawing/2014/main" id="{A05C55E2-976E-D14C-A656-582B43ADF3C2}"/>
              </a:ext>
            </a:extLst>
          </p:cNvPr>
          <p:cNvSpPr/>
          <p:nvPr/>
        </p:nvSpPr>
        <p:spPr>
          <a:xfrm>
            <a:off x="3521418" y="1677582"/>
            <a:ext cx="2007046" cy="1152128"/>
          </a:xfrm>
          <a:prstGeom prst="flowChartDecision">
            <a:avLst/>
          </a:prstGeom>
          <a:solidFill>
            <a:schemeClr val="accent1">
              <a:alpha val="0"/>
            </a:schemeClr>
          </a:solidFill>
          <a:ln>
            <a:solidFill>
              <a:srgbClr val="A0CE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48E2D0-EB5C-214A-B5BE-5B4F45266ED4}"/>
              </a:ext>
            </a:extLst>
          </p:cNvPr>
          <p:cNvSpPr txBox="1"/>
          <p:nvPr/>
        </p:nvSpPr>
        <p:spPr>
          <a:xfrm>
            <a:off x="3845909" y="1944994"/>
            <a:ext cx="13580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Service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configuration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117054-EF47-6C44-8A88-90EA4C099D05}"/>
              </a:ext>
            </a:extLst>
          </p:cNvPr>
          <p:cNvSpPr txBox="1"/>
          <p:nvPr/>
        </p:nvSpPr>
        <p:spPr>
          <a:xfrm>
            <a:off x="6672353" y="2541679"/>
            <a:ext cx="925253" cy="58477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GK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Service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762939-24E9-E243-AE32-BD834DBF9329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>
            <a:off x="5528464" y="2253646"/>
            <a:ext cx="1143889" cy="58042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67B463-1FDA-8147-A897-512E8808BC3A}"/>
              </a:ext>
            </a:extLst>
          </p:cNvPr>
          <p:cNvCxnSpPr>
            <a:stCxn id="6" idx="0"/>
            <a:endCxn id="11" idx="2"/>
          </p:cNvCxnSpPr>
          <p:nvPr/>
        </p:nvCxnSpPr>
        <p:spPr>
          <a:xfrm flipH="1" flipV="1">
            <a:off x="4524941" y="2829710"/>
            <a:ext cx="1" cy="411963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42CDB9-DE10-D442-8FC0-6E0E718C6AEE}"/>
              </a:ext>
            </a:extLst>
          </p:cNvPr>
          <p:cNvSpPr txBox="1"/>
          <p:nvPr/>
        </p:nvSpPr>
        <p:spPr>
          <a:xfrm>
            <a:off x="8804828" y="2676402"/>
            <a:ext cx="5261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chemeClr val="tx1"/>
                </a:solidFill>
              </a:rPr>
              <a:t>Exit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77A790-D911-DB42-8383-4B6E8352760A}"/>
              </a:ext>
            </a:extLst>
          </p:cNvPr>
          <p:cNvCxnSpPr>
            <a:stCxn id="4" idx="3"/>
          </p:cNvCxnSpPr>
          <p:nvPr/>
        </p:nvCxnSpPr>
        <p:spPr>
          <a:xfrm>
            <a:off x="7679895" y="1777172"/>
            <a:ext cx="1124933" cy="104357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CDA69CD-C0B7-D140-8E28-28D31ED6DED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597606" y="2834067"/>
            <a:ext cx="1143887" cy="1161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0775049C-C8D7-D34C-A714-A26E50F9B0D8}"/>
              </a:ext>
            </a:extLst>
          </p:cNvPr>
          <p:cNvCxnSpPr>
            <a:stCxn id="13" idx="2"/>
            <a:endCxn id="6" idx="3"/>
          </p:cNvCxnSpPr>
          <p:nvPr/>
        </p:nvCxnSpPr>
        <p:spPr>
          <a:xfrm rot="5400000">
            <a:off x="6127920" y="2527000"/>
            <a:ext cx="407607" cy="1606515"/>
          </a:xfrm>
          <a:prstGeom prst="bentConnector2">
            <a:avLst/>
          </a:prstGeom>
          <a:ln w="28575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A7602B-51FB-F049-B7A9-DA70EC4C2FB9}"/>
              </a:ext>
            </a:extLst>
          </p:cNvPr>
          <p:cNvSpPr txBox="1"/>
          <p:nvPr/>
        </p:nvSpPr>
        <p:spPr>
          <a:xfrm>
            <a:off x="495301" y="4025684"/>
            <a:ext cx="8835634" cy="17312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Service configuration decision depends on customer needs &amp;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5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Chance of specialist referral depends on customer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/>
                </a:solidFill>
              </a:rPr>
              <a:t>Trade-off</a:t>
            </a:r>
            <a:r>
              <a:rPr lang="en-GB" sz="1600" dirty="0">
                <a:solidFill>
                  <a:schemeClr val="tx1"/>
                </a:solidFill>
              </a:rPr>
              <a:t> (</a:t>
            </a:r>
            <a:r>
              <a:rPr lang="en-GB" sz="1600" dirty="0" err="1">
                <a:solidFill>
                  <a:schemeClr val="tx1"/>
                </a:solidFill>
              </a:rPr>
              <a:t>Shumsky</a:t>
            </a:r>
            <a:r>
              <a:rPr lang="en-GB" sz="1600" dirty="0">
                <a:solidFill>
                  <a:schemeClr val="tx1"/>
                </a:solidFill>
              </a:rPr>
              <a:t> and Pinker 2003)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Cost of specialist time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tx1"/>
                </a:solidFill>
              </a:rPr>
              <a:t>Cost of failing to resolving customer’s problem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FDB841-195E-5C48-AC8C-85139F2E478E}"/>
              </a:ext>
            </a:extLst>
          </p:cNvPr>
          <p:cNvSpPr txBox="1"/>
          <p:nvPr/>
        </p:nvSpPr>
        <p:spPr>
          <a:xfrm>
            <a:off x="495300" y="5877272"/>
            <a:ext cx="9361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GP systems pervasive beyond healthcare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/>
                </a:solidFill>
              </a:rPr>
              <a:t>Call </a:t>
            </a:r>
            <a:r>
              <a:rPr lang="en-GB" sz="1400" dirty="0" err="1">
                <a:solidFill>
                  <a:schemeClr val="tx1"/>
                </a:solidFill>
              </a:rPr>
              <a:t>centers</a:t>
            </a:r>
            <a:r>
              <a:rPr lang="en-GB" sz="1400" dirty="0">
                <a:solidFill>
                  <a:schemeClr val="tx1"/>
                </a:solidFill>
              </a:rPr>
              <a:t>, maintenance, restaurant waiting  </a:t>
            </a:r>
          </a:p>
        </p:txBody>
      </p:sp>
    </p:spTree>
    <p:extLst>
      <p:ext uri="{BB962C8B-B14F-4D97-AF65-F5344CB8AC3E}">
        <p14:creationId xmlns:p14="http://schemas.microsoft.com/office/powerpoint/2010/main" val="339575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02C6-3054-C346-8C7B-EFF0135BC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Problems with hospital admission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9E062-C25F-C84D-9AD3-97C0BDAAD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88" y="1556792"/>
            <a:ext cx="4313684" cy="470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1600"/>
              </a:spcAft>
            </a:pPr>
            <a:r>
              <a:rPr lang="en-US" sz="2000" dirty="0"/>
              <a:t>Hospitals are dangerous places</a:t>
            </a:r>
          </a:p>
          <a:p>
            <a:pPr lvl="2">
              <a:lnSpc>
                <a:spcPct val="120000"/>
              </a:lnSpc>
              <a:spcAft>
                <a:spcPts val="1600"/>
              </a:spcAft>
            </a:pPr>
            <a:r>
              <a:rPr lang="en-US" sz="1400" dirty="0"/>
              <a:t>Lack of mobility </a:t>
            </a:r>
            <a:r>
              <a:rPr lang="en-US" sz="1400" dirty="0">
                <a:sym typeface="Wingdings"/>
              </a:rPr>
              <a:t></a:t>
            </a:r>
            <a:r>
              <a:rPr lang="en-US" sz="1400" dirty="0"/>
              <a:t> physical and mental deterioration</a:t>
            </a:r>
          </a:p>
          <a:p>
            <a:pPr lvl="2">
              <a:lnSpc>
                <a:spcPct val="120000"/>
              </a:lnSpc>
              <a:spcAft>
                <a:spcPts val="1600"/>
              </a:spcAft>
            </a:pPr>
            <a:r>
              <a:rPr lang="en-US" sz="1400" dirty="0"/>
              <a:t>Adverse events </a:t>
            </a:r>
            <a:r>
              <a:rPr lang="en-US" sz="1400" dirty="0">
                <a:sym typeface="Wingdings"/>
              </a:rPr>
              <a:t> infections, falls, medication errors</a:t>
            </a:r>
            <a:endParaRPr lang="en-US" sz="1400" dirty="0"/>
          </a:p>
          <a:p>
            <a:pPr>
              <a:lnSpc>
                <a:spcPct val="120000"/>
              </a:lnSpc>
              <a:spcAft>
                <a:spcPts val="1600"/>
              </a:spcAft>
            </a:pPr>
            <a:r>
              <a:rPr lang="en-US" sz="2000" dirty="0"/>
              <a:t>Hospital admission is expensive</a:t>
            </a:r>
          </a:p>
          <a:p>
            <a:pPr>
              <a:lnSpc>
                <a:spcPct val="120000"/>
              </a:lnSpc>
              <a:spcAft>
                <a:spcPts val="1600"/>
              </a:spcAft>
            </a:pPr>
            <a:r>
              <a:rPr lang="en-US" sz="2000" dirty="0"/>
              <a:t>Capacity (e.g. beds) is limited</a:t>
            </a:r>
          </a:p>
          <a:p>
            <a:pPr>
              <a:lnSpc>
                <a:spcPct val="120000"/>
              </a:lnSpc>
              <a:spcAft>
                <a:spcPts val="1600"/>
              </a:spcAft>
            </a:pPr>
            <a:r>
              <a:rPr lang="en-US" sz="2000" dirty="0"/>
              <a:t>Unnecessary admission exposes other patients to risk</a:t>
            </a:r>
          </a:p>
          <a:p>
            <a:pPr>
              <a:lnSpc>
                <a:spcPct val="120000"/>
              </a:lnSpc>
              <a:spcAft>
                <a:spcPts val="16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89C1D-38BF-B54F-8075-3C57C42BC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"/>
          <a:stretch/>
        </p:blipFill>
        <p:spPr bwMode="auto">
          <a:xfrm>
            <a:off x="4592960" y="1569368"/>
            <a:ext cx="5172758" cy="2836912"/>
          </a:xfrm>
          <a:prstGeom prst="rect">
            <a:avLst/>
          </a:prstGeom>
          <a:noFill/>
          <a:ln w="571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75C3C4-625C-4E40-B84C-A40DCC142FA9}"/>
              </a:ext>
            </a:extLst>
          </p:cNvPr>
          <p:cNvSpPr/>
          <p:nvPr/>
        </p:nvSpPr>
        <p:spPr>
          <a:xfrm>
            <a:off x="5018741" y="4296400"/>
            <a:ext cx="43920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Rockwell" panose="02060603020205020403" pitchFamily="18" charset="77"/>
              </a:rPr>
              <a:t>Kuntz et al. (Management Science 2015)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ckwell" panose="02060603020205020403" pitchFamily="18" charset="77"/>
              </a:rPr>
              <a:t>[~80,000 patients with STR,AMI,CHF,GIH,PNE,NOF]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4C73F79-B8EE-254E-96FB-E60109C42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35678FF-CE69-974F-9381-4BD852EC6CAC}" type="slidenum">
              <a:rPr lang="en-US" altLang="en-US" sz="1400">
                <a:solidFill>
                  <a:srgbClr val="8D909B"/>
                </a:solidFill>
              </a:rPr>
              <a:pPr/>
              <a:t>7</a:t>
            </a:fld>
            <a:endParaRPr lang="en-US" altLang="en-US" sz="1400" dirty="0">
              <a:solidFill>
                <a:srgbClr val="8D90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4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9135-9462-DF47-9304-51844CA4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admission trade-off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BCAB6-21C0-7D43-B18F-8236B4010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dirty="0"/>
              <a:t>Admission </a:t>
            </a:r>
            <a:r>
              <a:rPr lang="en-US" b="1" dirty="0"/>
              <a:t>＋</a:t>
            </a:r>
          </a:p>
          <a:p>
            <a:pPr lvl="2">
              <a:lnSpc>
                <a:spcPct val="120000"/>
              </a:lnSpc>
              <a:spcAft>
                <a:spcPts val="1000"/>
              </a:spcAft>
            </a:pPr>
            <a:r>
              <a:rPr lang="en-US" sz="1600" dirty="0"/>
              <a:t>If patient unwell, increases chance of them receiving appropriate treatment</a:t>
            </a:r>
          </a:p>
          <a:p>
            <a:pPr lvl="2">
              <a:lnSpc>
                <a:spcPct val="120000"/>
              </a:lnSpc>
              <a:spcAft>
                <a:spcPts val="1000"/>
              </a:spcAft>
            </a:pPr>
            <a:r>
              <a:rPr lang="en-US" sz="1600" dirty="0"/>
              <a:t>If problem not clear, increases chance of receiving more accurate diagnosis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dirty="0"/>
              <a:t>Admission  </a:t>
            </a:r>
            <a:r>
              <a:rPr lang="mr-IN" dirty="0"/>
              <a:t>–</a:t>
            </a:r>
            <a:endParaRPr lang="en-US" dirty="0"/>
          </a:p>
          <a:p>
            <a:pPr lvl="2">
              <a:lnSpc>
                <a:spcPct val="120000"/>
              </a:lnSpc>
              <a:spcAft>
                <a:spcPts val="1000"/>
              </a:spcAft>
            </a:pPr>
            <a:r>
              <a:rPr lang="en-US" sz="1600" dirty="0"/>
              <a:t>Exposes patient to risk of hospital incident</a:t>
            </a:r>
          </a:p>
          <a:p>
            <a:pPr lvl="2">
              <a:lnSpc>
                <a:spcPct val="120000"/>
              </a:lnSpc>
              <a:spcAft>
                <a:spcPts val="1000"/>
              </a:spcAft>
            </a:pPr>
            <a:r>
              <a:rPr lang="en-US" sz="1600" dirty="0"/>
              <a:t>Increases hospital crowding, exposing patients already in hospital to increased safety risk</a:t>
            </a:r>
          </a:p>
          <a:p>
            <a:pPr lvl="2">
              <a:lnSpc>
                <a:spcPct val="120000"/>
              </a:lnSpc>
              <a:spcAft>
                <a:spcPts val="1000"/>
              </a:spcAft>
            </a:pPr>
            <a:r>
              <a:rPr lang="en-US" sz="1600" dirty="0"/>
              <a:t>Uses an expensive and constrained resource, may prevent another `more needy’ patient from getting a bed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10A9C9-9C34-3047-81ED-9EE8DC8740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35678FF-CE69-974F-9381-4BD852EC6CAC}" type="slidenum">
              <a:rPr lang="en-US" altLang="en-US" sz="1400">
                <a:solidFill>
                  <a:srgbClr val="8D909B"/>
                </a:solidFill>
              </a:rPr>
              <a:pPr/>
              <a:t>8</a:t>
            </a:fld>
            <a:endParaRPr lang="en-US" altLang="en-US" sz="1400" dirty="0">
              <a:solidFill>
                <a:srgbClr val="8D90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159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BD7A-2856-6146-89D1-793F6BF56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Challenges for gatekeeping in the 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F8445-812E-7347-9DD5-9A0932BBA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916832"/>
            <a:ext cx="8915400" cy="439248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000" dirty="0"/>
              <a:t>Emergency medicine: High levels of clinical uncertainty and variation in diagnostic accuracy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GB" sz="1400" i="1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000" dirty="0"/>
              <a:t>Decision density high </a:t>
            </a:r>
            <a:r>
              <a:rPr lang="en-GB" sz="2000" dirty="0">
                <a:sym typeface="Wingdings"/>
              </a:rPr>
              <a:t> </a:t>
            </a:r>
            <a:r>
              <a:rPr lang="en-GB" sz="2000" dirty="0"/>
              <a:t>can lead to elevated cognitive loading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GB" sz="1400" dirty="0"/>
              <a:t>Graber et al. (AIM 2005): cognitive factors contributed in 74% of cases of diagnostic error in the ED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endParaRPr lang="en-GB" sz="14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en-GB" sz="2000" dirty="0"/>
              <a:t>ED physicians under increasing time and workload induced pressure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GB" sz="1400" dirty="0"/>
              <a:t>US (1997 to 2007):   </a:t>
            </a:r>
            <a:r>
              <a:rPr lang="en-GB" sz="600" dirty="0"/>
              <a:t> </a:t>
            </a:r>
            <a:r>
              <a:rPr lang="en-GB" sz="1400" dirty="0"/>
              <a:t>ED visits grew at almost twice the rate of population growth</a:t>
            </a:r>
          </a:p>
          <a:p>
            <a:pPr lvl="2">
              <a:lnSpc>
                <a:spcPct val="120000"/>
              </a:lnSpc>
              <a:spcBef>
                <a:spcPts val="600"/>
              </a:spcBef>
            </a:pPr>
            <a:r>
              <a:rPr lang="en-GB" sz="1400" dirty="0"/>
              <a:t>UK (1997 to 2012):   ED visits grew by 47% compared to population growth of 10%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endParaRPr lang="en-US" dirty="0"/>
          </a:p>
        </p:txBody>
      </p:sp>
      <p:sp>
        <p:nvSpPr>
          <p:cNvPr id="4" name="Slide Number Placeholder 12">
            <a:extLst>
              <a:ext uri="{FF2B5EF4-FFF2-40B4-BE49-F238E27FC236}">
                <a16:creationId xmlns:a16="http://schemas.microsoft.com/office/drawing/2014/main" id="{359CCF94-8858-4844-837B-7AC608CB0FC2}"/>
              </a:ext>
            </a:extLst>
          </p:cNvPr>
          <p:cNvSpPr txBox="1">
            <a:spLocks/>
          </p:cNvSpPr>
          <p:nvPr/>
        </p:nvSpPr>
        <p:spPr>
          <a:xfrm>
            <a:off x="5385048" y="6165304"/>
            <a:ext cx="5616624" cy="365760"/>
          </a:xfrm>
          <a:prstGeom prst="ellipse">
            <a:avLst/>
          </a:prstGeom>
          <a:noFill/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77"/>
              </a:rPr>
              <a:t>AIM: Archives of Internal Medicine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3DFC489-66F7-2442-B198-9F97B00E57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9056688" y="6588125"/>
            <a:ext cx="433387" cy="201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500">
                <a:solidFill>
                  <a:srgbClr val="5CA717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35678FF-CE69-974F-9381-4BD852EC6CAC}" type="slidenum">
              <a:rPr lang="en-US" altLang="en-US" sz="1400">
                <a:solidFill>
                  <a:srgbClr val="8D909B"/>
                </a:solidFill>
              </a:rPr>
              <a:pPr/>
              <a:t>9</a:t>
            </a:fld>
            <a:endParaRPr lang="en-US" altLang="en-US" sz="1400" dirty="0">
              <a:solidFill>
                <a:srgbClr val="8D90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839172"/>
      </p:ext>
    </p:extLst>
  </p:cSld>
  <p:clrMapOvr>
    <a:masterClrMapping/>
  </p:clrMapOvr>
</p:sld>
</file>

<file path=ppt/theme/theme1.xml><?xml version="1.0" encoding="utf-8"?>
<a:theme xmlns:a="http://schemas.openxmlformats.org/drawingml/2006/main" name="New Insead Colour Scheme_v10">
  <a:themeElements>
    <a:clrScheme name="New Insead Colour Scheme_v10 1">
      <a:dk1>
        <a:srgbClr val="4D4D4D"/>
      </a:dk1>
      <a:lt1>
        <a:srgbClr val="FFFFFF"/>
      </a:lt1>
      <a:dk2>
        <a:srgbClr val="008A46"/>
      </a:dk2>
      <a:lt2>
        <a:srgbClr val="E9E288"/>
      </a:lt2>
      <a:accent1>
        <a:srgbClr val="AAC48C"/>
      </a:accent1>
      <a:accent2>
        <a:srgbClr val="B39971"/>
      </a:accent2>
      <a:accent3>
        <a:srgbClr val="FFFFFF"/>
      </a:accent3>
      <a:accent4>
        <a:srgbClr val="404040"/>
      </a:accent4>
      <a:accent5>
        <a:srgbClr val="D2DEC5"/>
      </a:accent5>
      <a:accent6>
        <a:srgbClr val="A28A66"/>
      </a:accent6>
      <a:hlink>
        <a:srgbClr val="CAB8CD"/>
      </a:hlink>
      <a:folHlink>
        <a:srgbClr val="C7E5E9"/>
      </a:folHlink>
    </a:clrScheme>
    <a:fontScheme name="New Insead Colour Scheme_v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70000"/>
          </a:lnSpc>
          <a:spcBef>
            <a:spcPct val="20000"/>
          </a:spcBef>
          <a:spcAft>
            <a:spcPts val="40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rgbClr val="5CA717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70000"/>
          </a:lnSpc>
          <a:spcBef>
            <a:spcPct val="20000"/>
          </a:spcBef>
          <a:spcAft>
            <a:spcPts val="40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rgbClr val="5CA717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ew Insead Colour Scheme_v10 1">
        <a:dk1>
          <a:srgbClr val="4D4D4D"/>
        </a:dk1>
        <a:lt1>
          <a:srgbClr val="FFFFFF"/>
        </a:lt1>
        <a:dk2>
          <a:srgbClr val="008A46"/>
        </a:dk2>
        <a:lt2>
          <a:srgbClr val="E9E288"/>
        </a:lt2>
        <a:accent1>
          <a:srgbClr val="AAC48C"/>
        </a:accent1>
        <a:accent2>
          <a:srgbClr val="B39971"/>
        </a:accent2>
        <a:accent3>
          <a:srgbClr val="FFFFFF"/>
        </a:accent3>
        <a:accent4>
          <a:srgbClr val="404040"/>
        </a:accent4>
        <a:accent5>
          <a:srgbClr val="D2DEC5"/>
        </a:accent5>
        <a:accent6>
          <a:srgbClr val="A28A66"/>
        </a:accent6>
        <a:hlink>
          <a:srgbClr val="CAB8CD"/>
        </a:hlink>
        <a:folHlink>
          <a:srgbClr val="C7E5E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Back Slide">
  <a:themeElements>
    <a:clrScheme name="Back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ck Slid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70000"/>
          </a:lnSpc>
          <a:spcBef>
            <a:spcPct val="20000"/>
          </a:spcBef>
          <a:spcAft>
            <a:spcPts val="40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rgbClr val="5CA717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70000"/>
          </a:lnSpc>
          <a:spcBef>
            <a:spcPct val="20000"/>
          </a:spcBef>
          <a:spcAft>
            <a:spcPts val="400"/>
          </a:spcAft>
          <a:buClrTx/>
          <a:buSzTx/>
          <a:buFontTx/>
          <a:buNone/>
          <a:tabLst/>
          <a:defRPr kumimoji="0" lang="en-GB" sz="2500" b="0" i="0" u="none" strike="noStrike" cap="none" normalizeH="0" baseline="0">
            <a:ln>
              <a:noFill/>
            </a:ln>
            <a:solidFill>
              <a:srgbClr val="5CA717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ck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ck Slid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ck Slid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4958</TotalTime>
  <Words>2524</Words>
  <Application>Microsoft Macintosh PowerPoint</Application>
  <PresentationFormat>A4 Paper (210x297 mm)</PresentationFormat>
  <Paragraphs>396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ＭＳ Ｐゴシック</vt:lpstr>
      <vt:lpstr>Arial</vt:lpstr>
      <vt:lpstr>Calibri</vt:lpstr>
      <vt:lpstr>Cambria Math</vt:lpstr>
      <vt:lpstr>Rockwell</vt:lpstr>
      <vt:lpstr>Times New Roman</vt:lpstr>
      <vt:lpstr>Wingdings</vt:lpstr>
      <vt:lpstr>New Insead Colour Scheme_v10</vt:lpstr>
      <vt:lpstr>Back Slide</vt:lpstr>
      <vt:lpstr>Gatekeeping under Congestion: An Empirical Study of Referral Errors in the Emergency Department</vt:lpstr>
      <vt:lpstr>Huge variation in health care use</vt:lpstr>
      <vt:lpstr>Warranted variation?</vt:lpstr>
      <vt:lpstr>Other sources of variation</vt:lpstr>
      <vt:lpstr>Decision making in the ED</vt:lpstr>
      <vt:lpstr>Gatekeeping (GK) Process</vt:lpstr>
      <vt:lpstr>Problems with hospital admission</vt:lpstr>
      <vt:lpstr>The admission trade-off</vt:lpstr>
      <vt:lpstr>Challenges for gatekeeping in the ED</vt:lpstr>
      <vt:lpstr>Research questions</vt:lpstr>
      <vt:lpstr>Research questions</vt:lpstr>
      <vt:lpstr>Related literature</vt:lpstr>
      <vt:lpstr>Data</vt:lpstr>
      <vt:lpstr>Outline model</vt:lpstr>
      <vt:lpstr>Dependent variables</vt:lpstr>
      <vt:lpstr>Independent variable</vt:lpstr>
      <vt:lpstr>Congestion creates time pressure</vt:lpstr>
      <vt:lpstr>Measuring congestion</vt:lpstr>
      <vt:lpstr>Controls</vt:lpstr>
      <vt:lpstr>Hypotheses 1 &amp; 2: Gatekeeping accuracy</vt:lpstr>
      <vt:lpstr>Model: Standard probit</vt:lpstr>
      <vt:lpstr>Modeling challenge</vt:lpstr>
      <vt:lpstr>Heckman probit model</vt:lpstr>
      <vt:lpstr>Instrumental variables (I)</vt:lpstr>
      <vt:lpstr>Instrumental variables (II)</vt:lpstr>
      <vt:lpstr>Congestion effect</vt:lpstr>
      <vt:lpstr>Hypothesis 3: Two-stage gatekeeping</vt:lpstr>
      <vt:lpstr>Two-stage gatekeeping system</vt:lpstr>
      <vt:lpstr>Recursive bivariate probit</vt:lpstr>
      <vt:lpstr>Benefits of two-stage gatekeeping system</vt:lpstr>
      <vt:lpstr>More ED or CDU capacity?</vt:lpstr>
      <vt:lpstr>Summary</vt:lpstr>
      <vt:lpstr>PowerPoint Presentation</vt:lpstr>
      <vt:lpstr>PowerPoint Presentation</vt:lpstr>
    </vt:vector>
  </TitlesOfParts>
  <Company>INSEAD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brand</dc:title>
  <dc:creator>MONTELLY</dc:creator>
  <cp:lastModifiedBy>FREEMAN Michael</cp:lastModifiedBy>
  <cp:revision>295</cp:revision>
  <cp:lastPrinted>2009-10-13T10:30:25Z</cp:lastPrinted>
  <dcterms:created xsi:type="dcterms:W3CDTF">2009-07-22T09:08:48Z</dcterms:created>
  <dcterms:modified xsi:type="dcterms:W3CDTF">2018-02-22T16:10:29Z</dcterms:modified>
</cp:coreProperties>
</file>